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8" r:id="rId2"/>
    <p:sldId id="260" r:id="rId3"/>
    <p:sldId id="350" r:id="rId4"/>
    <p:sldId id="336" r:id="rId5"/>
    <p:sldId id="337" r:id="rId6"/>
    <p:sldId id="351" r:id="rId7"/>
    <p:sldId id="356" r:id="rId8"/>
    <p:sldId id="357" r:id="rId9"/>
    <p:sldId id="358" r:id="rId10"/>
    <p:sldId id="359" r:id="rId11"/>
    <p:sldId id="360" r:id="rId12"/>
    <p:sldId id="361" r:id="rId13"/>
    <p:sldId id="362" r:id="rId14"/>
    <p:sldId id="363" r:id="rId15"/>
    <p:sldId id="276" r:id="rId16"/>
    <p:sldId id="301" r:id="rId17"/>
    <p:sldId id="328" r:id="rId18"/>
    <p:sldId id="329" r:id="rId19"/>
    <p:sldId id="330" r:id="rId20"/>
    <p:sldId id="272" r:id="rId21"/>
    <p:sldId id="273" r:id="rId22"/>
    <p:sldId id="345" r:id="rId23"/>
    <p:sldId id="274" r:id="rId24"/>
    <p:sldId id="277" r:id="rId25"/>
    <p:sldId id="372" r:id="rId26"/>
    <p:sldId id="373" r:id="rId27"/>
    <p:sldId id="374" r:id="rId28"/>
  </p:sldIdLst>
  <p:sldSz cx="9144000" cy="5143500" type="screen16x9"/>
  <p:notesSz cx="7099300" cy="9385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058"/>
    <a:srgbClr val="FFA991"/>
    <a:srgbClr val="AF1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552"/>
  </p:normalViewPr>
  <p:slideViewPr>
    <p:cSldViewPr snapToGrid="0">
      <p:cViewPr varScale="1">
        <p:scale>
          <a:sx n="110" d="100"/>
          <a:sy n="110" d="100"/>
        </p:scale>
        <p:origin x="60" y="615"/>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2275" y="703263"/>
            <a:ext cx="6256338" cy="35194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30" y="4458018"/>
            <a:ext cx="5679440" cy="4223385"/>
          </a:xfrm>
          <a:prstGeom prst="rect">
            <a:avLst/>
          </a:prstGeom>
          <a:noFill/>
          <a:ln>
            <a:noFill/>
          </a:ln>
        </p:spPr>
        <p:txBody>
          <a:bodyPr spcFirstLastPara="1" wrap="square" lIns="94177" tIns="94177" rIns="94177" bIns="94177"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00705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628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9210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036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22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648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142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194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5743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pic>
        <p:nvPicPr>
          <p:cNvPr id="26" name="Picture 25">
            <a:extLst>
              <a:ext uri="{FF2B5EF4-FFF2-40B4-BE49-F238E27FC236}">
                <a16:creationId xmlns="" xmlns:a16="http://schemas.microsoft.com/office/drawing/2014/main" id="{F902D1F7-2186-9D45-8C3E-0AA256A501AB}"/>
              </a:ext>
            </a:extLst>
          </p:cNvPr>
          <p:cNvPicPr>
            <a:picLocks noChangeAspect="1"/>
          </p:cNvPicPr>
          <p:nvPr userDrawn="1"/>
        </p:nvPicPr>
        <p:blipFill>
          <a:blip r:embed="rId2"/>
          <a:srcRect/>
          <a:stretch/>
        </p:blipFill>
        <p:spPr>
          <a:xfrm>
            <a:off x="0" y="0"/>
            <a:ext cx="9144000" cy="5143500"/>
          </a:xfrm>
          <a:prstGeom prst="rect">
            <a:avLst/>
          </a:prstGeom>
        </p:spPr>
      </p:pic>
      <p:sp>
        <p:nvSpPr>
          <p:cNvPr id="20" name="Google Shape;10;p2">
            <a:extLst>
              <a:ext uri="{FF2B5EF4-FFF2-40B4-BE49-F238E27FC236}">
                <a16:creationId xmlns="" xmlns:a16="http://schemas.microsoft.com/office/drawing/2014/main" id="{F1E13A02-EECA-9E49-B875-744FC5FC9AE2}"/>
              </a:ext>
            </a:extLst>
          </p:cNvPr>
          <p:cNvSpPr txBox="1">
            <a:spLocks/>
          </p:cNvSpPr>
          <p:nvPr userDrawn="1"/>
        </p:nvSpPr>
        <p:spPr>
          <a:xfrm>
            <a:off x="3789020" y="1987003"/>
            <a:ext cx="1652144" cy="421574"/>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5200"/>
              <a:buFont typeface="Arial"/>
              <a:buNone/>
              <a:defRPr sz="2000" b="1" i="0" u="none" strike="noStrike" cap="none">
                <a:solidFill>
                  <a:schemeClr val="bg1"/>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endParaRPr lang="en-US" sz="10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6"/>
        <p:cNvGrpSpPr/>
        <p:nvPr/>
      </p:nvGrpSpPr>
      <p:grpSpPr>
        <a:xfrm>
          <a:off x="0" y="0"/>
          <a:ext cx="0" cy="0"/>
          <a:chOff x="0" y="0"/>
          <a:chExt cx="0" cy="0"/>
        </a:xfrm>
      </p:grpSpPr>
      <p:sp>
        <p:nvSpPr>
          <p:cNvPr id="6" name="Google Shape;8;p1">
            <a:extLst>
              <a:ext uri="{FF2B5EF4-FFF2-40B4-BE49-F238E27FC236}">
                <a16:creationId xmlns="" xmlns:a16="http://schemas.microsoft.com/office/drawing/2014/main" id="{F1910EC7-4095-B948-A6B6-77AA9E6F3852}"/>
              </a:ext>
            </a:extLst>
          </p:cNvPr>
          <p:cNvSpPr txBox="1">
            <a:spLocks/>
          </p:cNvSpPr>
          <p:nvPr userDrawn="1"/>
        </p:nvSpPr>
        <p:spPr>
          <a:xfrm>
            <a:off x="4297650" y="46632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800" b="0" i="0" u="none" strike="noStrike" cap="none">
                <a:solidFill>
                  <a:srgbClr val="AF1935"/>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
        <p:nvSpPr>
          <p:cNvPr id="7" name="Google Shape;14;p3">
            <a:extLst>
              <a:ext uri="{FF2B5EF4-FFF2-40B4-BE49-F238E27FC236}">
                <a16:creationId xmlns="" xmlns:a16="http://schemas.microsoft.com/office/drawing/2014/main" id="{3371A33C-C25E-8445-ACE7-76CF72F323EF}"/>
              </a:ext>
            </a:extLst>
          </p:cNvPr>
          <p:cNvSpPr txBox="1">
            <a:spLocks noGrp="1"/>
          </p:cNvSpPr>
          <p:nvPr>
            <p:ph type="title"/>
          </p:nvPr>
        </p:nvSpPr>
        <p:spPr>
          <a:xfrm>
            <a:off x="265499" y="428927"/>
            <a:ext cx="3957479" cy="443909"/>
          </a:xfrm>
          <a:prstGeom prst="rect">
            <a:avLst/>
          </a:prstGeom>
        </p:spPr>
        <p:txBody>
          <a:bodyPr spcFirstLastPara="1" wrap="square" lIns="91425" tIns="91425" rIns="91425" bIns="91425" anchor="ctr" anchorCtr="0"/>
          <a:lstStyle>
            <a:lvl1pPr lvl="0" algn="l">
              <a:spcBef>
                <a:spcPts val="0"/>
              </a:spcBef>
              <a:spcAft>
                <a:spcPts val="0"/>
              </a:spcAft>
              <a:buSzPts val="3600"/>
              <a:buNone/>
              <a:defRPr sz="1600" b="1">
                <a:solidFill>
                  <a:srgbClr val="243058"/>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8" name="Google Shape;38;p9">
            <a:extLst>
              <a:ext uri="{FF2B5EF4-FFF2-40B4-BE49-F238E27FC236}">
                <a16:creationId xmlns="" xmlns:a16="http://schemas.microsoft.com/office/drawing/2014/main" id="{1D46931D-6A49-8944-8976-F803FFBFE34E}"/>
              </a:ext>
            </a:extLst>
          </p:cNvPr>
          <p:cNvSpPr txBox="1">
            <a:spLocks noGrp="1"/>
          </p:cNvSpPr>
          <p:nvPr>
            <p:ph type="subTitle" idx="1"/>
          </p:nvPr>
        </p:nvSpPr>
        <p:spPr>
          <a:xfrm>
            <a:off x="265499" y="1221924"/>
            <a:ext cx="8581775" cy="517812"/>
          </a:xfrm>
          <a:prstGeom prst="rect">
            <a:avLst/>
          </a:prstGeom>
        </p:spPr>
        <p:txBody>
          <a:bodyPr spcFirstLastPara="1" wrap="square" lIns="91425" tIns="91425" rIns="91425" bIns="91425" anchor="t" anchorCtr="0"/>
          <a:lstStyle>
            <a:lvl1pPr lvl="0" algn="l">
              <a:lnSpc>
                <a:spcPct val="100000"/>
              </a:lnSpc>
              <a:spcBef>
                <a:spcPts val="0"/>
              </a:spcBef>
              <a:spcAft>
                <a:spcPts val="0"/>
              </a:spcAft>
              <a:buSzPts val="2100"/>
              <a:buNone/>
              <a:defRPr sz="1800" b="1">
                <a:solidFill>
                  <a:srgbClr val="243058"/>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9" name="Google Shape;22;p5">
            <a:extLst>
              <a:ext uri="{FF2B5EF4-FFF2-40B4-BE49-F238E27FC236}">
                <a16:creationId xmlns="" xmlns:a16="http://schemas.microsoft.com/office/drawing/2014/main" id="{1EDD6C4C-DBF3-0742-B8B6-55F6FFD9E85A}"/>
              </a:ext>
            </a:extLst>
          </p:cNvPr>
          <p:cNvSpPr txBox="1">
            <a:spLocks noGrp="1"/>
          </p:cNvSpPr>
          <p:nvPr>
            <p:ph type="body" idx="13"/>
          </p:nvPr>
        </p:nvSpPr>
        <p:spPr>
          <a:xfrm>
            <a:off x="265499" y="1876301"/>
            <a:ext cx="8581775" cy="2507925"/>
          </a:xfrm>
          <a:prstGeom prst="rect">
            <a:avLst/>
          </a:prstGeom>
        </p:spPr>
        <p:txBody>
          <a:bodyPr spcFirstLastPara="1" wrap="square" lIns="91425" tIns="91425" rIns="91425" bIns="91425" anchor="t" anchorCtr="0"/>
          <a:lstStyle>
            <a:lvl1pPr marL="139700" lvl="0" indent="0" algn="l">
              <a:spcBef>
                <a:spcPts val="0"/>
              </a:spcBef>
              <a:spcAft>
                <a:spcPts val="0"/>
              </a:spcAft>
              <a:buSzPts val="1400"/>
              <a:buFontTx/>
              <a:buNone/>
              <a:defRPr sz="1050">
                <a:solidFill>
                  <a:srgbClr val="AF1935"/>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20"/>
        <p:cNvGrpSpPr/>
        <p:nvPr/>
      </p:nvGrpSpPr>
      <p:grpSpPr>
        <a:xfrm>
          <a:off x="0" y="0"/>
          <a:ext cx="0" cy="0"/>
          <a:chOff x="0" y="0"/>
          <a:chExt cx="0" cy="0"/>
        </a:xfrm>
      </p:grpSpPr>
      <p:sp>
        <p:nvSpPr>
          <p:cNvPr id="23" name="Google Shape;23;p5"/>
          <p:cNvSpPr txBox="1">
            <a:spLocks noGrp="1"/>
          </p:cNvSpPr>
          <p:nvPr>
            <p:ph type="body" idx="2"/>
          </p:nvPr>
        </p:nvSpPr>
        <p:spPr>
          <a:xfrm>
            <a:off x="4832400" y="1221923"/>
            <a:ext cx="3999900" cy="3162303"/>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050">
                <a:solidFill>
                  <a:srgbClr val="243058"/>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7" name="Google Shape;8;p1">
            <a:extLst>
              <a:ext uri="{FF2B5EF4-FFF2-40B4-BE49-F238E27FC236}">
                <a16:creationId xmlns="" xmlns:a16="http://schemas.microsoft.com/office/drawing/2014/main" id="{D09320DD-D23A-4B45-B7EF-64A95AA1D726}"/>
              </a:ext>
            </a:extLst>
          </p:cNvPr>
          <p:cNvSpPr txBox="1">
            <a:spLocks/>
          </p:cNvSpPr>
          <p:nvPr userDrawn="1"/>
        </p:nvSpPr>
        <p:spPr>
          <a:xfrm>
            <a:off x="4297650" y="4663217"/>
            <a:ext cx="54870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800" b="0" i="0" u="none" strike="noStrike" cap="none">
                <a:solidFill>
                  <a:srgbClr val="AF1935"/>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dirty="0"/>
          </a:p>
        </p:txBody>
      </p:sp>
      <p:sp>
        <p:nvSpPr>
          <p:cNvPr id="8" name="Google Shape;14;p3">
            <a:extLst>
              <a:ext uri="{FF2B5EF4-FFF2-40B4-BE49-F238E27FC236}">
                <a16:creationId xmlns="" xmlns:a16="http://schemas.microsoft.com/office/drawing/2014/main" id="{3214B505-257C-D846-82E7-ED2DC75464FC}"/>
              </a:ext>
            </a:extLst>
          </p:cNvPr>
          <p:cNvSpPr txBox="1">
            <a:spLocks noGrp="1"/>
          </p:cNvSpPr>
          <p:nvPr>
            <p:ph type="title"/>
          </p:nvPr>
        </p:nvSpPr>
        <p:spPr>
          <a:xfrm>
            <a:off x="265499" y="428927"/>
            <a:ext cx="3957479" cy="443909"/>
          </a:xfrm>
          <a:prstGeom prst="rect">
            <a:avLst/>
          </a:prstGeom>
        </p:spPr>
        <p:txBody>
          <a:bodyPr spcFirstLastPara="1" wrap="square" lIns="91425" tIns="91425" rIns="91425" bIns="91425" anchor="ctr" anchorCtr="0"/>
          <a:lstStyle>
            <a:lvl1pPr lvl="0" algn="l">
              <a:spcBef>
                <a:spcPts val="0"/>
              </a:spcBef>
              <a:spcAft>
                <a:spcPts val="0"/>
              </a:spcAft>
              <a:buSzPts val="3600"/>
              <a:buNone/>
              <a:defRPr sz="1600" b="1">
                <a:solidFill>
                  <a:srgbClr val="243058"/>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9" name="Google Shape;38;p9">
            <a:extLst>
              <a:ext uri="{FF2B5EF4-FFF2-40B4-BE49-F238E27FC236}">
                <a16:creationId xmlns="" xmlns:a16="http://schemas.microsoft.com/office/drawing/2014/main" id="{3011C1F0-21C0-A54E-9B13-87F0EA636C36}"/>
              </a:ext>
            </a:extLst>
          </p:cNvPr>
          <p:cNvSpPr txBox="1">
            <a:spLocks noGrp="1"/>
          </p:cNvSpPr>
          <p:nvPr>
            <p:ph type="subTitle" idx="1"/>
          </p:nvPr>
        </p:nvSpPr>
        <p:spPr>
          <a:xfrm>
            <a:off x="265499" y="1221924"/>
            <a:ext cx="4466817" cy="517812"/>
          </a:xfrm>
          <a:prstGeom prst="rect">
            <a:avLst/>
          </a:prstGeom>
        </p:spPr>
        <p:txBody>
          <a:bodyPr spcFirstLastPara="1" wrap="square" lIns="91425" tIns="91425" rIns="91425" bIns="91425" anchor="t" anchorCtr="0"/>
          <a:lstStyle>
            <a:lvl1pPr lvl="0" algn="l">
              <a:lnSpc>
                <a:spcPct val="100000"/>
              </a:lnSpc>
              <a:spcBef>
                <a:spcPts val="0"/>
              </a:spcBef>
              <a:spcAft>
                <a:spcPts val="0"/>
              </a:spcAft>
              <a:buSzPts val="2100"/>
              <a:buNone/>
              <a:defRPr sz="1200">
                <a:solidFill>
                  <a:srgbClr val="243058"/>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10" name="Google Shape;22;p5">
            <a:extLst>
              <a:ext uri="{FF2B5EF4-FFF2-40B4-BE49-F238E27FC236}">
                <a16:creationId xmlns="" xmlns:a16="http://schemas.microsoft.com/office/drawing/2014/main" id="{C9E1D34E-B568-6240-9E59-96CF2E0E7085}"/>
              </a:ext>
            </a:extLst>
          </p:cNvPr>
          <p:cNvSpPr txBox="1">
            <a:spLocks noGrp="1"/>
          </p:cNvSpPr>
          <p:nvPr>
            <p:ph type="body" idx="13"/>
          </p:nvPr>
        </p:nvSpPr>
        <p:spPr>
          <a:xfrm>
            <a:off x="265499" y="1876301"/>
            <a:ext cx="4466817" cy="2507925"/>
          </a:xfrm>
          <a:prstGeom prst="rect">
            <a:avLst/>
          </a:prstGeom>
        </p:spPr>
        <p:txBody>
          <a:bodyPr spcFirstLastPara="1" wrap="square" lIns="91425" tIns="91425" rIns="91425" bIns="91425" anchor="t" anchorCtr="0"/>
          <a:lstStyle>
            <a:lvl1pPr marL="139700" lvl="0" indent="0" algn="l">
              <a:spcBef>
                <a:spcPts val="0"/>
              </a:spcBef>
              <a:spcAft>
                <a:spcPts val="0"/>
              </a:spcAft>
              <a:buSzPts val="1400"/>
              <a:buFontTx/>
              <a:buNone/>
              <a:defRPr sz="1050">
                <a:solidFill>
                  <a:srgbClr val="AF1935"/>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a:extLst>
              <a:ext uri="{FF2B5EF4-FFF2-40B4-BE49-F238E27FC236}">
                <a16:creationId xmlns="" xmlns:a16="http://schemas.microsoft.com/office/drawing/2014/main" id="{F0027D93-BCD9-B048-9544-0F34A571154A}"/>
              </a:ext>
            </a:extLst>
          </p:cNvPr>
          <p:cNvPicPr>
            <a:picLocks noChangeAspect="1"/>
          </p:cNvPicPr>
          <p:nvPr userDrawn="1"/>
        </p:nvPicPr>
        <p:blipFill>
          <a:blip r:embed="rId5"/>
          <a:srcRect/>
          <a:stretch/>
        </p:blipFill>
        <p:spPr>
          <a:xfrm>
            <a:off x="0" y="0"/>
            <a:ext cx="9144000" cy="5143500"/>
          </a:xfrm>
          <a:prstGeom prst="rect">
            <a:avLst/>
          </a:prstGeom>
        </p:spPr>
      </p:pic>
      <p:sp>
        <p:nvSpPr>
          <p:cNvPr id="8" name="Google Shape;8;p1"/>
          <p:cNvSpPr txBox="1">
            <a:spLocks noGrp="1"/>
          </p:cNvSpPr>
          <p:nvPr>
            <p:ph type="sldNum" idx="12"/>
          </p:nvPr>
        </p:nvSpPr>
        <p:spPr>
          <a:xfrm>
            <a:off x="4297650" y="4663217"/>
            <a:ext cx="548700" cy="393600"/>
          </a:xfrm>
          <a:prstGeom prst="rect">
            <a:avLst/>
          </a:prstGeom>
          <a:noFill/>
          <a:ln>
            <a:noFill/>
          </a:ln>
        </p:spPr>
        <p:txBody>
          <a:bodyPr spcFirstLastPara="1" wrap="square" lIns="91425" tIns="91425" rIns="91425" bIns="91425" anchor="ctr" anchorCtr="0">
            <a:noAutofit/>
          </a:bodyPr>
          <a:lstStyle>
            <a:lvl1pPr lvl="0" algn="ctr">
              <a:buNone/>
              <a:defRPr sz="800">
                <a:solidFill>
                  <a:srgbClr val="AF1935"/>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hyperlink" Target="http://radarbc.com/AguasNegrasKikoVega/" TargetMode="External"/><Relationship Id="rId2" Type="http://schemas.openxmlformats.org/officeDocument/2006/relationships/hyperlink" Target="https://zetatijuana.com/2019/04/deportados-connacionales-a-la-deriva/"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ijuanacontigo.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gofundme.com/" TargetMode="External"/><Relationship Id="rId4" Type="http://schemas.openxmlformats.org/officeDocument/2006/relationships/hyperlink" Target="https://apoyemosatijuana.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0;p2">
            <a:extLst>
              <a:ext uri="{FF2B5EF4-FFF2-40B4-BE49-F238E27FC236}">
                <a16:creationId xmlns="" xmlns:a16="http://schemas.microsoft.com/office/drawing/2014/main" id="{41060ECF-DCBC-0D4C-8E56-BC49848B3BC6}"/>
              </a:ext>
            </a:extLst>
          </p:cNvPr>
          <p:cNvSpPr txBox="1">
            <a:spLocks/>
          </p:cNvSpPr>
          <p:nvPr/>
        </p:nvSpPr>
        <p:spPr>
          <a:xfrm>
            <a:off x="262105" y="1791562"/>
            <a:ext cx="3844555" cy="51377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5200"/>
              <a:buFont typeface="Arial"/>
              <a:buNone/>
              <a:defRPr sz="1200" b="1" i="0" u="none" strike="noStrike" cap="none">
                <a:solidFill>
                  <a:schemeClr val="bg1"/>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r>
              <a:rPr lang="en-US" sz="1400" dirty="0" smtClean="0"/>
              <a:t>VIDEOCONFERENCE</a:t>
            </a:r>
            <a:endParaRPr lang="en-US" sz="1400" dirty="0"/>
          </a:p>
        </p:txBody>
      </p:sp>
      <p:sp>
        <p:nvSpPr>
          <p:cNvPr id="13" name="Google Shape;10;p2">
            <a:extLst>
              <a:ext uri="{FF2B5EF4-FFF2-40B4-BE49-F238E27FC236}">
                <a16:creationId xmlns="" xmlns:a16="http://schemas.microsoft.com/office/drawing/2014/main" id="{4C39AB64-5496-E74E-B6D0-4B7D309C2896}"/>
              </a:ext>
            </a:extLst>
          </p:cNvPr>
          <p:cNvSpPr txBox="1">
            <a:spLocks/>
          </p:cNvSpPr>
          <p:nvPr/>
        </p:nvSpPr>
        <p:spPr>
          <a:xfrm>
            <a:off x="262106" y="796696"/>
            <a:ext cx="4052802" cy="932106"/>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5200"/>
              <a:buFont typeface="Arial"/>
              <a:buNone/>
              <a:defRPr sz="2000" b="1" i="0" u="none" strike="noStrike" cap="none">
                <a:solidFill>
                  <a:schemeClr val="bg1"/>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None/>
              <a:defRPr sz="5200" b="0" i="0" u="none" strike="noStrike" cap="none">
                <a:solidFill>
                  <a:srgbClr val="000000"/>
                </a:solidFill>
                <a:latin typeface="Arial"/>
                <a:ea typeface="Arial"/>
                <a:cs typeface="Arial"/>
                <a:sym typeface="Arial"/>
              </a:defRPr>
            </a:lvl9pPr>
          </a:lstStyle>
          <a:p>
            <a:r>
              <a:rPr lang="en-US" sz="2800" dirty="0"/>
              <a:t>Stakeholders Working Committee Meeting</a:t>
            </a:r>
          </a:p>
        </p:txBody>
      </p:sp>
      <p:grpSp>
        <p:nvGrpSpPr>
          <p:cNvPr id="2" name="Group 1">
            <a:extLst>
              <a:ext uri="{FF2B5EF4-FFF2-40B4-BE49-F238E27FC236}">
                <a16:creationId xmlns="" xmlns:a16="http://schemas.microsoft.com/office/drawing/2014/main" id="{C0260A3D-03A7-A445-B903-D7D92794C20C}"/>
              </a:ext>
            </a:extLst>
          </p:cNvPr>
          <p:cNvGrpSpPr/>
          <p:nvPr/>
        </p:nvGrpSpPr>
        <p:grpSpPr>
          <a:xfrm>
            <a:off x="3309292" y="4000611"/>
            <a:ext cx="2908634" cy="372130"/>
            <a:chOff x="-136362" y="3296776"/>
            <a:chExt cx="2908634" cy="372130"/>
          </a:xfrm>
        </p:grpSpPr>
        <p:sp>
          <p:nvSpPr>
            <p:cNvPr id="15" name="Google Shape;11;p2">
              <a:extLst>
                <a:ext uri="{FF2B5EF4-FFF2-40B4-BE49-F238E27FC236}">
                  <a16:creationId xmlns="" xmlns:a16="http://schemas.microsoft.com/office/drawing/2014/main" id="{66A61B7E-080F-D140-A3D6-DD58E9F1BCE0}"/>
                </a:ext>
              </a:extLst>
            </p:cNvPr>
            <p:cNvSpPr txBox="1">
              <a:spLocks/>
            </p:cNvSpPr>
            <p:nvPr/>
          </p:nvSpPr>
          <p:spPr>
            <a:xfrm>
              <a:off x="298442" y="3337821"/>
              <a:ext cx="1331888" cy="305148"/>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200" b="0" i="0" u="none" strike="noStrike" cap="none">
                  <a:solidFill>
                    <a:schemeClr val="bg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r>
                <a:rPr lang="en-US" sz="1000" b="1" dirty="0" smtClean="0"/>
                <a:t>MAY 7, </a:t>
              </a:r>
              <a:r>
                <a:rPr lang="en-US" sz="1000" b="1" dirty="0"/>
                <a:t>2020</a:t>
              </a:r>
            </a:p>
          </p:txBody>
        </p:sp>
        <p:sp>
          <p:nvSpPr>
            <p:cNvPr id="16" name="Google Shape;11;p2">
              <a:extLst>
                <a:ext uri="{FF2B5EF4-FFF2-40B4-BE49-F238E27FC236}">
                  <a16:creationId xmlns="" xmlns:a16="http://schemas.microsoft.com/office/drawing/2014/main" id="{44110BEA-7A38-1E4E-83A1-D0DF46AAC95B}"/>
                </a:ext>
              </a:extLst>
            </p:cNvPr>
            <p:cNvSpPr txBox="1">
              <a:spLocks/>
            </p:cNvSpPr>
            <p:nvPr/>
          </p:nvSpPr>
          <p:spPr>
            <a:xfrm>
              <a:off x="1853181" y="3337821"/>
              <a:ext cx="919091" cy="305148"/>
            </a:xfrm>
            <a:prstGeom prst="rect">
              <a:avLst/>
            </a:prstGeom>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800"/>
                <a:buFont typeface="Arial"/>
                <a:buNone/>
                <a:defRPr sz="1200" b="0" i="0" u="none" strike="noStrike" cap="none">
                  <a:solidFill>
                    <a:schemeClr val="bg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pPr algn="ctr"/>
              <a:endParaRPr lang="en-US" sz="1000" b="1" dirty="0"/>
            </a:p>
          </p:txBody>
        </p:sp>
        <p:sp>
          <p:nvSpPr>
            <p:cNvPr id="8" name="Rectangle 7">
              <a:extLst>
                <a:ext uri="{FF2B5EF4-FFF2-40B4-BE49-F238E27FC236}">
                  <a16:creationId xmlns="" xmlns:a16="http://schemas.microsoft.com/office/drawing/2014/main" id="{F5FC1175-B168-FA43-9BC4-C87BC2FE6E1E}"/>
                </a:ext>
              </a:extLst>
            </p:cNvPr>
            <p:cNvSpPr/>
            <p:nvPr/>
          </p:nvSpPr>
          <p:spPr>
            <a:xfrm>
              <a:off x="-136362" y="3296776"/>
              <a:ext cx="2755311" cy="37213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 xmlns:a16="http://schemas.microsoft.com/office/drawing/2014/main" id="{4AB30933-DD20-594A-B141-1EB67AB63866}"/>
                </a:ext>
              </a:extLst>
            </p:cNvPr>
            <p:cNvCxnSpPr>
              <a:cxnSpLocks/>
            </p:cNvCxnSpPr>
            <p:nvPr/>
          </p:nvCxnSpPr>
          <p:spPr>
            <a:xfrm flipV="1">
              <a:off x="1728881" y="3366403"/>
              <a:ext cx="0" cy="2328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586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07B3-DEC9-B846-857E-B9E8764ACAF7}"/>
              </a:ext>
            </a:extLst>
          </p:cNvPr>
          <p:cNvSpPr>
            <a:spLocks noGrp="1"/>
          </p:cNvSpPr>
          <p:nvPr>
            <p:ph type="title"/>
          </p:nvPr>
        </p:nvSpPr>
        <p:spPr>
          <a:xfrm>
            <a:off x="265499" y="272973"/>
            <a:ext cx="4413860"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a16="http://schemas.microsoft.com/office/drawing/2014/main" xmlns="" id="{BAF1FF4F-4F77-8B40-A461-7CCCCEC476BD}"/>
              </a:ext>
            </a:extLst>
          </p:cNvPr>
          <p:cNvSpPr>
            <a:spLocks noGrp="1"/>
          </p:cNvSpPr>
          <p:nvPr>
            <p:ph type="subTitle" idx="1"/>
          </p:nvPr>
        </p:nvSpPr>
        <p:spPr>
          <a:xfrm>
            <a:off x="265499" y="1003917"/>
            <a:ext cx="8581775" cy="517812"/>
          </a:xfrm>
        </p:spPr>
        <p:txBody>
          <a:bodyPr/>
          <a:lstStyle/>
          <a:p>
            <a:r>
              <a:rPr lang="en-US" sz="1600" dirty="0"/>
              <a:t>What could </a:t>
            </a:r>
            <a:r>
              <a:rPr lang="en-US" sz="1600" dirty="0" smtClean="0"/>
              <a:t>the </a:t>
            </a:r>
            <a:r>
              <a:rPr lang="en-US" sz="1600" dirty="0"/>
              <a:t>Border look like after COVID-19?</a:t>
            </a:r>
            <a:endParaRPr lang="en-US" sz="14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458635" y="1460585"/>
            <a:ext cx="8582025" cy="2506662"/>
          </a:xfrm>
        </p:spPr>
        <p:txBody>
          <a:bodyPr/>
          <a:lstStyle/>
          <a:p>
            <a:pPr lvl="1"/>
            <a:r>
              <a:rPr lang="en-US" sz="1600" b="1" dirty="0" smtClean="0"/>
              <a:t>POV and pedestrians, cont.</a:t>
            </a:r>
          </a:p>
          <a:p>
            <a:pPr lvl="2"/>
            <a:r>
              <a:rPr lang="en-US" sz="1600" b="1" dirty="0" smtClean="0"/>
              <a:t>What </a:t>
            </a:r>
            <a:r>
              <a:rPr lang="en-US" sz="1600" b="1" dirty="0"/>
              <a:t>would NOT be surprising</a:t>
            </a:r>
            <a:r>
              <a:rPr lang="en-US" sz="1600" b="1" dirty="0" smtClean="0"/>
              <a:t>:</a:t>
            </a:r>
          </a:p>
          <a:p>
            <a:pPr lvl="3"/>
            <a:r>
              <a:rPr lang="en-US" sz="1400" dirty="0" smtClean="0"/>
              <a:t>CBP will accelerate the use of biometrics. </a:t>
            </a:r>
          </a:p>
          <a:p>
            <a:pPr lvl="3"/>
            <a:r>
              <a:rPr lang="en-US" sz="1400" dirty="0" smtClean="0"/>
              <a:t>Emphasis will be on crosser data.  </a:t>
            </a:r>
            <a:endParaRPr lang="en-US" sz="1400" b="1" dirty="0" smtClean="0"/>
          </a:p>
          <a:p>
            <a:pPr lvl="2"/>
            <a:endParaRPr lang="en-US" sz="1400" b="1" dirty="0" smtClean="0"/>
          </a:p>
          <a:p>
            <a:pPr lvl="3"/>
            <a:endParaRPr lang="en-US" sz="1600" b="1" dirty="0" smtClean="0"/>
          </a:p>
          <a:p>
            <a:pPr lvl="2"/>
            <a:endParaRPr lang="en-US" sz="1400" b="1" dirty="0" smtClean="0"/>
          </a:p>
          <a:p>
            <a:pPr lvl="2"/>
            <a:endParaRPr lang="en-US" sz="1600" b="1" dirty="0"/>
          </a:p>
          <a:p>
            <a:pPr lvl="1"/>
            <a:endParaRPr lang="en-US" sz="1400" b="1" dirty="0"/>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2762990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07B3-DEC9-B846-857E-B9E8764ACAF7}"/>
              </a:ext>
            </a:extLst>
          </p:cNvPr>
          <p:cNvSpPr>
            <a:spLocks noGrp="1"/>
          </p:cNvSpPr>
          <p:nvPr>
            <p:ph type="title"/>
          </p:nvPr>
        </p:nvSpPr>
        <p:spPr>
          <a:xfrm>
            <a:off x="265499" y="272973"/>
            <a:ext cx="4413860"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a16="http://schemas.microsoft.com/office/drawing/2014/main" xmlns="" id="{BAF1FF4F-4F77-8B40-A461-7CCCCEC476BD}"/>
              </a:ext>
            </a:extLst>
          </p:cNvPr>
          <p:cNvSpPr>
            <a:spLocks noGrp="1"/>
          </p:cNvSpPr>
          <p:nvPr>
            <p:ph type="subTitle" idx="1"/>
          </p:nvPr>
        </p:nvSpPr>
        <p:spPr>
          <a:xfrm>
            <a:off x="265499" y="1003917"/>
            <a:ext cx="8581775" cy="517812"/>
          </a:xfrm>
        </p:spPr>
        <p:txBody>
          <a:bodyPr/>
          <a:lstStyle/>
          <a:p>
            <a:r>
              <a:rPr lang="en-US" sz="1600" dirty="0"/>
              <a:t>What could </a:t>
            </a:r>
            <a:r>
              <a:rPr lang="en-US" sz="1600" dirty="0" smtClean="0"/>
              <a:t>the Border </a:t>
            </a:r>
            <a:r>
              <a:rPr lang="en-US" sz="1600" dirty="0"/>
              <a:t>look like after COVID-19?</a:t>
            </a:r>
            <a:endParaRPr lang="en-US" sz="14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454302" y="1295907"/>
            <a:ext cx="8582025" cy="2506662"/>
          </a:xfrm>
        </p:spPr>
        <p:txBody>
          <a:bodyPr/>
          <a:lstStyle/>
          <a:p>
            <a:pPr lvl="1"/>
            <a:r>
              <a:rPr lang="en-US" sz="1600" b="1" dirty="0" smtClean="0"/>
              <a:t>Cargo and Supply Chains</a:t>
            </a:r>
          </a:p>
          <a:p>
            <a:pPr lvl="2"/>
            <a:r>
              <a:rPr lang="en-US" sz="1400" dirty="0" smtClean="0"/>
              <a:t>Though cargo has been prioritized, cargo volume is down by at least 50% based on lower demand on both sides of the border. </a:t>
            </a:r>
          </a:p>
          <a:p>
            <a:pPr lvl="2"/>
            <a:r>
              <a:rPr lang="en-US" sz="1400" dirty="0" smtClean="0"/>
              <a:t>The crisis uncovered a supply chain sensitivity issue.</a:t>
            </a:r>
          </a:p>
          <a:p>
            <a:pPr lvl="2"/>
            <a:r>
              <a:rPr lang="en-US" sz="1400" dirty="0" smtClean="0"/>
              <a:t>There is no clear agreement or binational consensus </a:t>
            </a:r>
            <a:r>
              <a:rPr lang="en-US" sz="1400" dirty="0"/>
              <a:t>as to how to preserve our cross border supply </a:t>
            </a:r>
            <a:r>
              <a:rPr lang="en-US" sz="1400" dirty="0" smtClean="0"/>
              <a:t>chains.</a:t>
            </a:r>
            <a:endParaRPr lang="en-US" sz="1400" b="1" dirty="0" smtClean="0"/>
          </a:p>
          <a:p>
            <a:pPr lvl="2"/>
            <a:endParaRPr lang="en-US" sz="1400" b="1" dirty="0" smtClean="0"/>
          </a:p>
          <a:p>
            <a:pPr lvl="2"/>
            <a:endParaRPr lang="en-US" sz="1400" b="1" dirty="0"/>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1886049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07B3-DEC9-B846-857E-B9E8764ACAF7}"/>
              </a:ext>
            </a:extLst>
          </p:cNvPr>
          <p:cNvSpPr>
            <a:spLocks noGrp="1"/>
          </p:cNvSpPr>
          <p:nvPr>
            <p:ph type="title"/>
          </p:nvPr>
        </p:nvSpPr>
        <p:spPr>
          <a:xfrm>
            <a:off x="265499" y="272973"/>
            <a:ext cx="4413860"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a16="http://schemas.microsoft.com/office/drawing/2014/main" xmlns="" id="{BAF1FF4F-4F77-8B40-A461-7CCCCEC476BD}"/>
              </a:ext>
            </a:extLst>
          </p:cNvPr>
          <p:cNvSpPr>
            <a:spLocks noGrp="1"/>
          </p:cNvSpPr>
          <p:nvPr>
            <p:ph type="subTitle" idx="1"/>
          </p:nvPr>
        </p:nvSpPr>
        <p:spPr>
          <a:xfrm>
            <a:off x="265499" y="1003917"/>
            <a:ext cx="8581775" cy="517812"/>
          </a:xfrm>
        </p:spPr>
        <p:txBody>
          <a:bodyPr/>
          <a:lstStyle/>
          <a:p>
            <a:r>
              <a:rPr lang="en-US" sz="1600" dirty="0"/>
              <a:t>What could </a:t>
            </a:r>
            <a:r>
              <a:rPr lang="en-US" sz="1600" dirty="0" smtClean="0"/>
              <a:t>the Border </a:t>
            </a:r>
            <a:r>
              <a:rPr lang="en-US" sz="1600" dirty="0"/>
              <a:t>look like after COVID-19?</a:t>
            </a:r>
            <a:endParaRPr lang="en-US" sz="14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454302" y="1295907"/>
            <a:ext cx="8582025" cy="2506662"/>
          </a:xfrm>
        </p:spPr>
        <p:txBody>
          <a:bodyPr/>
          <a:lstStyle/>
          <a:p>
            <a:pPr lvl="1"/>
            <a:r>
              <a:rPr lang="en-US" sz="1600" b="1" dirty="0"/>
              <a:t>Cargo and Supply </a:t>
            </a:r>
            <a:r>
              <a:rPr lang="en-US" sz="1600" b="1" dirty="0" smtClean="0"/>
              <a:t>Chains</a:t>
            </a:r>
          </a:p>
          <a:p>
            <a:pPr lvl="2"/>
            <a:r>
              <a:rPr lang="en-US" sz="1400" dirty="0" smtClean="0"/>
              <a:t>There will be a rearrangement of global supply chains.</a:t>
            </a:r>
          </a:p>
          <a:p>
            <a:pPr lvl="2"/>
            <a:r>
              <a:rPr lang="en-US" sz="1400" dirty="0" smtClean="0"/>
              <a:t>The rearrangement will offer a golden opportunity to the U.S.-Mexico border</a:t>
            </a:r>
            <a:r>
              <a:rPr lang="en-US" sz="1400" dirty="0"/>
              <a:t>.</a:t>
            </a:r>
            <a:endParaRPr lang="en-US" sz="1400" dirty="0" smtClean="0"/>
          </a:p>
          <a:p>
            <a:pPr lvl="2"/>
            <a:r>
              <a:rPr lang="en-US" sz="1400" dirty="0" smtClean="0"/>
              <a:t>Tijuana must be better prepared to take advantage of this opportunity.  </a:t>
            </a:r>
            <a:endParaRPr lang="en-US" sz="1400" b="1" dirty="0" smtClean="0"/>
          </a:p>
          <a:p>
            <a:pPr lvl="2"/>
            <a:endParaRPr lang="en-US" sz="1400" b="1" dirty="0" smtClean="0"/>
          </a:p>
          <a:p>
            <a:pPr lvl="2"/>
            <a:endParaRPr lang="en-US" sz="1400" b="1" dirty="0"/>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4081187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07B3-DEC9-B846-857E-B9E8764ACAF7}"/>
              </a:ext>
            </a:extLst>
          </p:cNvPr>
          <p:cNvSpPr>
            <a:spLocks noGrp="1"/>
          </p:cNvSpPr>
          <p:nvPr>
            <p:ph type="title"/>
          </p:nvPr>
        </p:nvSpPr>
        <p:spPr>
          <a:xfrm>
            <a:off x="265499" y="272973"/>
            <a:ext cx="4413860"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a16="http://schemas.microsoft.com/office/drawing/2014/main" xmlns="" id="{BAF1FF4F-4F77-8B40-A461-7CCCCEC476BD}"/>
              </a:ext>
            </a:extLst>
          </p:cNvPr>
          <p:cNvSpPr>
            <a:spLocks noGrp="1"/>
          </p:cNvSpPr>
          <p:nvPr>
            <p:ph type="subTitle" idx="1"/>
          </p:nvPr>
        </p:nvSpPr>
        <p:spPr>
          <a:xfrm>
            <a:off x="265499" y="1003917"/>
            <a:ext cx="8581775" cy="517812"/>
          </a:xfrm>
        </p:spPr>
        <p:txBody>
          <a:bodyPr/>
          <a:lstStyle/>
          <a:p>
            <a:r>
              <a:rPr lang="en-US" sz="1600" dirty="0"/>
              <a:t>What could </a:t>
            </a:r>
            <a:r>
              <a:rPr lang="en-US" sz="1600" dirty="0" smtClean="0"/>
              <a:t>the </a:t>
            </a:r>
            <a:r>
              <a:rPr lang="en-US" sz="1600" dirty="0"/>
              <a:t>Border look like after COVID-19?</a:t>
            </a:r>
            <a:endParaRPr lang="en-US" sz="14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454302" y="1295907"/>
            <a:ext cx="8582025" cy="2506662"/>
          </a:xfrm>
        </p:spPr>
        <p:txBody>
          <a:bodyPr/>
          <a:lstStyle/>
          <a:p>
            <a:pPr lvl="1"/>
            <a:r>
              <a:rPr lang="en-US" sz="1600" b="1" dirty="0"/>
              <a:t>Cargo and Supply </a:t>
            </a:r>
            <a:r>
              <a:rPr lang="en-US" sz="1600" b="1" dirty="0" smtClean="0"/>
              <a:t>Chains</a:t>
            </a:r>
          </a:p>
          <a:p>
            <a:pPr lvl="2"/>
            <a:r>
              <a:rPr lang="en-US" sz="1400" dirty="0" smtClean="0"/>
              <a:t>Evolution </a:t>
            </a:r>
            <a:r>
              <a:rPr lang="en-US" sz="1400" dirty="0"/>
              <a:t>towards </a:t>
            </a:r>
            <a:r>
              <a:rPr lang="en-US" sz="1400" dirty="0" smtClean="0"/>
              <a:t>pre-validation -- </a:t>
            </a:r>
            <a:r>
              <a:rPr lang="en-US" sz="1400" dirty="0"/>
              <a:t>strong move to virtual </a:t>
            </a:r>
            <a:r>
              <a:rPr lang="en-US" sz="1400" dirty="0" smtClean="0"/>
              <a:t>inspections, from the customs standpoint.  </a:t>
            </a:r>
            <a:endParaRPr lang="en-US" sz="1400" b="1" dirty="0"/>
          </a:p>
          <a:p>
            <a:endParaRPr lang="en-US" sz="1000" dirty="0"/>
          </a:p>
          <a:p>
            <a:endParaRPr lang="en-US" sz="1200" dirty="0"/>
          </a:p>
        </p:txBody>
      </p:sp>
    </p:spTree>
    <p:extLst>
      <p:ext uri="{BB962C8B-B14F-4D97-AF65-F5344CB8AC3E}">
        <p14:creationId xmlns:p14="http://schemas.microsoft.com/office/powerpoint/2010/main" val="87326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07B3-DEC9-B846-857E-B9E8764ACAF7}"/>
              </a:ext>
            </a:extLst>
          </p:cNvPr>
          <p:cNvSpPr>
            <a:spLocks noGrp="1"/>
          </p:cNvSpPr>
          <p:nvPr>
            <p:ph type="title"/>
          </p:nvPr>
        </p:nvSpPr>
        <p:spPr>
          <a:xfrm>
            <a:off x="265499" y="272973"/>
            <a:ext cx="4413860"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a16="http://schemas.microsoft.com/office/drawing/2014/main" xmlns="" id="{BAF1FF4F-4F77-8B40-A461-7CCCCEC476BD}"/>
              </a:ext>
            </a:extLst>
          </p:cNvPr>
          <p:cNvSpPr>
            <a:spLocks noGrp="1"/>
          </p:cNvSpPr>
          <p:nvPr>
            <p:ph type="subTitle" idx="1"/>
          </p:nvPr>
        </p:nvSpPr>
        <p:spPr>
          <a:xfrm>
            <a:off x="265499" y="1003917"/>
            <a:ext cx="8581775" cy="517812"/>
          </a:xfrm>
        </p:spPr>
        <p:txBody>
          <a:bodyPr/>
          <a:lstStyle/>
          <a:p>
            <a:r>
              <a:rPr lang="en-US" sz="1600" dirty="0"/>
              <a:t>What could </a:t>
            </a:r>
            <a:r>
              <a:rPr lang="en-US" sz="1600" dirty="0" smtClean="0"/>
              <a:t>the Border </a:t>
            </a:r>
            <a:r>
              <a:rPr lang="en-US" sz="1600" dirty="0"/>
              <a:t>look like after COVID-19?</a:t>
            </a:r>
            <a:endParaRPr lang="en-US" sz="14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454302" y="1295907"/>
            <a:ext cx="8582025" cy="2506662"/>
          </a:xfrm>
        </p:spPr>
        <p:txBody>
          <a:bodyPr/>
          <a:lstStyle/>
          <a:p>
            <a:pPr lvl="1"/>
            <a:r>
              <a:rPr lang="en-US" sz="1600" b="1" dirty="0" smtClean="0"/>
              <a:t>Awareness and Advocacy</a:t>
            </a:r>
            <a:endParaRPr lang="en-US" sz="1600" b="1" dirty="0" smtClean="0"/>
          </a:p>
          <a:p>
            <a:pPr lvl="2"/>
            <a:r>
              <a:rPr lang="en-US" sz="1400" dirty="0" smtClean="0"/>
              <a:t>Harmonize commercial and health processes and criteria to protect supply chains.</a:t>
            </a:r>
          </a:p>
          <a:p>
            <a:pPr lvl="2"/>
            <a:r>
              <a:rPr lang="en-US" sz="1400" dirty="0" smtClean="0"/>
              <a:t>Improve coordination between federal authorities with border states and municipalities. </a:t>
            </a:r>
          </a:p>
          <a:p>
            <a:pPr lvl="2"/>
            <a:r>
              <a:rPr lang="en-US" sz="1400" dirty="0" smtClean="0"/>
              <a:t>Ensure that traveler and cargo inspection and health checks do not become obstacles at the ports. </a:t>
            </a:r>
          </a:p>
          <a:p>
            <a:pPr lvl="2"/>
            <a:r>
              <a:rPr lang="en-US" sz="1400" dirty="0" smtClean="0"/>
              <a:t>More data = more surveillance and privacy concerns.  </a:t>
            </a:r>
          </a:p>
          <a:p>
            <a:pPr lvl="2"/>
            <a:endParaRPr lang="en-US" sz="1400" dirty="0"/>
          </a:p>
          <a:p>
            <a:pPr marL="609600" lvl="1" indent="0">
              <a:buNone/>
            </a:pPr>
            <a:endParaRPr lang="en-US" sz="1600" b="1" dirty="0" smtClean="0"/>
          </a:p>
          <a:p>
            <a:pPr marL="609600" lvl="1" indent="0">
              <a:buNone/>
            </a:pPr>
            <a:endParaRPr lang="en-US" sz="1600" b="1" dirty="0"/>
          </a:p>
          <a:p>
            <a:pPr lvl="1"/>
            <a:endParaRPr lang="en-US" sz="1400" b="1" dirty="0"/>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1679813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03917"/>
            <a:ext cx="8581775" cy="517812"/>
          </a:xfrm>
        </p:spPr>
        <p:txBody>
          <a:bodyPr/>
          <a:lstStyle/>
          <a:p>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499" y="1658938"/>
            <a:ext cx="8582025" cy="2506662"/>
          </a:xfrm>
        </p:spPr>
        <p:txBody>
          <a:bodyPr/>
          <a:lstStyle/>
          <a:p>
            <a:pPr marL="609600" lvl="1" indent="0">
              <a:buNone/>
            </a:pPr>
            <a:endParaRPr lang="en-US" sz="1400" b="1" dirty="0"/>
          </a:p>
          <a:p>
            <a:endParaRPr lang="en-US" sz="1000" dirty="0"/>
          </a:p>
          <a:p>
            <a:endParaRPr lang="en-US" sz="1200" dirty="0"/>
          </a:p>
        </p:txBody>
      </p:sp>
      <p:sp>
        <p:nvSpPr>
          <p:cNvPr id="6" name="Subtitle 2"/>
          <p:cNvSpPr txBox="1">
            <a:spLocks/>
          </p:cNvSpPr>
          <p:nvPr/>
        </p:nvSpPr>
        <p:spPr>
          <a:xfrm>
            <a:off x="265499" y="1087806"/>
            <a:ext cx="8581775" cy="517812"/>
          </a:xfrm>
          <a:prstGeom prst="rect">
            <a:avLst/>
          </a:prstGeom>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800" b="1" i="0" u="none" strike="noStrike" cap="none">
                <a:solidFill>
                  <a:srgbClr val="243058"/>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ctr"/>
            <a:r>
              <a:rPr lang="en-US" sz="1700" u="sng" dirty="0"/>
              <a:t>Next meeting </a:t>
            </a:r>
            <a:r>
              <a:rPr lang="en-US" sz="1700" dirty="0" smtClean="0"/>
              <a:t>will be in Tijuana </a:t>
            </a:r>
            <a:r>
              <a:rPr lang="en-US" sz="1700" dirty="0"/>
              <a:t>on </a:t>
            </a:r>
            <a:r>
              <a:rPr lang="en-US" sz="1700" dirty="0" smtClean="0"/>
              <a:t>July </a:t>
            </a:r>
            <a:r>
              <a:rPr lang="en-US" sz="1700" dirty="0"/>
              <a:t>9 (or videoconference)</a:t>
            </a:r>
          </a:p>
          <a:p>
            <a:pPr algn="ctr"/>
            <a:endParaRPr lang="en-US" sz="1700" dirty="0"/>
          </a:p>
          <a:p>
            <a:pPr algn="ctr"/>
            <a:endParaRPr lang="en-US" dirty="0"/>
          </a:p>
          <a:p>
            <a:pPr algn="ctr"/>
            <a:r>
              <a:rPr lang="en-US" dirty="0"/>
              <a:t>2020 Meetings:</a:t>
            </a:r>
          </a:p>
          <a:p>
            <a:pPr algn="ctr"/>
            <a:endParaRPr lang="en-US" sz="1600" dirty="0"/>
          </a:p>
          <a:p>
            <a:pPr algn="ctr"/>
            <a:r>
              <a:rPr lang="en-US" sz="1600" dirty="0"/>
              <a:t>September 3, San Diego (San Diego Foundation)</a:t>
            </a:r>
          </a:p>
          <a:p>
            <a:pPr algn="ctr"/>
            <a:r>
              <a:rPr lang="en-US" sz="1600" dirty="0"/>
              <a:t>November 5, Tijuana </a:t>
            </a:r>
          </a:p>
          <a:p>
            <a:pPr algn="ctr"/>
            <a:endParaRPr lang="en-US" dirty="0"/>
          </a:p>
          <a:p>
            <a:pPr algn="ctr"/>
            <a:r>
              <a:rPr lang="en-US" dirty="0"/>
              <a:t> </a:t>
            </a:r>
          </a:p>
          <a:p>
            <a:pPr algn="ctr"/>
            <a:endParaRPr lang="en-US" dirty="0"/>
          </a:p>
          <a:p>
            <a:pPr algn="ctr"/>
            <a:endParaRPr lang="en-US" dirty="0"/>
          </a:p>
          <a:p>
            <a:pPr algn="ctr"/>
            <a:endParaRPr lang="en-US" dirty="0"/>
          </a:p>
          <a:p>
            <a:pPr algn="ctr"/>
            <a:endParaRPr lang="en-US" dirty="0"/>
          </a:p>
        </p:txBody>
      </p:sp>
      <p:sp>
        <p:nvSpPr>
          <p:cNvPr id="7" name="Text Placeholder 3"/>
          <p:cNvSpPr txBox="1">
            <a:spLocks/>
          </p:cNvSpPr>
          <p:nvPr/>
        </p:nvSpPr>
        <p:spPr>
          <a:xfrm>
            <a:off x="1032554" y="3939287"/>
            <a:ext cx="8581775" cy="810393"/>
          </a:xfrm>
          <a:prstGeom prst="rect">
            <a:avLst/>
          </a:prstGeom>
        </p:spPr>
        <p:txBody>
          <a:bodyPr spcFirstLastPara="1" wrap="square" lIns="91425" tIns="91425" rIns="91425" bIns="91425" anchor="t" anchorCtr="0"/>
          <a:lstStyle>
            <a:defPPr marR="0" lvl="0" algn="l" rtl="0">
              <a:lnSpc>
                <a:spcPct val="100000"/>
              </a:lnSpc>
              <a:spcBef>
                <a:spcPts val="0"/>
              </a:spcBef>
              <a:spcAft>
                <a:spcPts val="0"/>
              </a:spcAft>
            </a:defPPr>
            <a:lvl1pPr marL="139700" marR="0" lvl="0" indent="0" algn="l" rtl="0">
              <a:lnSpc>
                <a:spcPct val="100000"/>
              </a:lnSpc>
              <a:spcBef>
                <a:spcPts val="0"/>
              </a:spcBef>
              <a:spcAft>
                <a:spcPts val="0"/>
              </a:spcAft>
              <a:buClr>
                <a:srgbClr val="000000"/>
              </a:buClr>
              <a:buSzPts val="1400"/>
              <a:buFontTx/>
              <a:buNone/>
              <a:defRPr sz="1050" b="0" i="0" u="none" strike="noStrike" cap="none">
                <a:solidFill>
                  <a:srgbClr val="AF1935"/>
                </a:solidFill>
                <a:latin typeface="Arial"/>
                <a:ea typeface="Arial"/>
                <a:cs typeface="Arial"/>
                <a:sym typeface="Arial"/>
              </a:defRPr>
            </a:lvl1pPr>
            <a:lvl2pPr marL="914400" marR="0" lvl="1" indent="-304800" algn="l" rtl="0">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00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00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r>
              <a:rPr lang="en-US" sz="3600"/>
              <a:t>               THANK YOU</a:t>
            </a:r>
            <a:endParaRPr lang="en-US" sz="3600" dirty="0"/>
          </a:p>
        </p:txBody>
      </p:sp>
    </p:spTree>
    <p:extLst>
      <p:ext uri="{BB962C8B-B14F-4D97-AF65-F5344CB8AC3E}">
        <p14:creationId xmlns:p14="http://schemas.microsoft.com/office/powerpoint/2010/main" val="3764847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23456"/>
            <a:ext cx="8581775" cy="517812"/>
          </a:xfrm>
        </p:spPr>
        <p:txBody>
          <a:bodyPr/>
          <a:lstStyle/>
          <a:p>
            <a:r>
              <a:rPr lang="en-US" dirty="0" smtClean="0"/>
              <a:t>Insights: Latest Crossing Stats</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249" y="1352700"/>
            <a:ext cx="8582025" cy="2506662"/>
          </a:xfrm>
        </p:spPr>
        <p:txBody>
          <a:bodyPr/>
          <a:lstStyle/>
          <a:p>
            <a:pPr lvl="1"/>
            <a:r>
              <a:rPr lang="en-US" sz="1400" dirty="0" smtClean="0"/>
              <a:t>Week of March 2 compared with week of April 27:</a:t>
            </a:r>
          </a:p>
          <a:p>
            <a:pPr lvl="2"/>
            <a:r>
              <a:rPr lang="en-US" dirty="0" smtClean="0"/>
              <a:t>Overall (all California/Baja California) Pedestrian crossing reduction: 71%</a:t>
            </a:r>
          </a:p>
          <a:p>
            <a:pPr lvl="2"/>
            <a:r>
              <a:rPr lang="en-US" dirty="0" smtClean="0"/>
              <a:t>Overall </a:t>
            </a:r>
            <a:r>
              <a:rPr lang="en-US" dirty="0"/>
              <a:t>(all California/Baja California) POV </a:t>
            </a:r>
            <a:r>
              <a:rPr lang="en-US" dirty="0" smtClean="0"/>
              <a:t>crossing reduction: 49%</a:t>
            </a:r>
          </a:p>
          <a:p>
            <a:pPr lvl="2"/>
            <a:r>
              <a:rPr lang="en-US" dirty="0" smtClean="0"/>
              <a:t>San </a:t>
            </a:r>
            <a:r>
              <a:rPr lang="en-US" dirty="0" err="1" smtClean="0"/>
              <a:t>Ysidro</a:t>
            </a:r>
            <a:r>
              <a:rPr lang="en-US" dirty="0" smtClean="0"/>
              <a:t>:</a:t>
            </a:r>
            <a:r>
              <a:rPr lang="en-US" b="1" dirty="0" smtClean="0"/>
              <a:t> </a:t>
            </a:r>
            <a:r>
              <a:rPr lang="en-US" dirty="0" smtClean="0"/>
              <a:t>53% reduction in pedestrians, 53% reduction in POVs.</a:t>
            </a:r>
          </a:p>
          <a:p>
            <a:pPr lvl="2"/>
            <a:r>
              <a:rPr lang="en-US" dirty="0" err="1" smtClean="0"/>
              <a:t>Otay</a:t>
            </a:r>
            <a:r>
              <a:rPr lang="en-US" dirty="0" smtClean="0"/>
              <a:t> Mesa: 65% </a:t>
            </a:r>
            <a:r>
              <a:rPr lang="en-US" dirty="0"/>
              <a:t>reduction in pedestrians, </a:t>
            </a:r>
            <a:r>
              <a:rPr lang="en-US" dirty="0" smtClean="0"/>
              <a:t>42% </a:t>
            </a:r>
            <a:r>
              <a:rPr lang="en-US" dirty="0"/>
              <a:t>reduction in POVs</a:t>
            </a:r>
            <a:r>
              <a:rPr lang="en-US" dirty="0" smtClean="0"/>
              <a:t>.</a:t>
            </a:r>
          </a:p>
          <a:p>
            <a:pPr lvl="2"/>
            <a:r>
              <a:rPr lang="en-US" dirty="0" err="1"/>
              <a:t>Tecate</a:t>
            </a:r>
            <a:r>
              <a:rPr lang="en-US" dirty="0"/>
              <a:t>: </a:t>
            </a:r>
            <a:r>
              <a:rPr lang="en-US" dirty="0" smtClean="0"/>
              <a:t>60% </a:t>
            </a:r>
            <a:r>
              <a:rPr lang="en-US" dirty="0"/>
              <a:t>reduction in pedestrians, </a:t>
            </a:r>
            <a:r>
              <a:rPr lang="en-US" dirty="0" smtClean="0"/>
              <a:t>58% </a:t>
            </a:r>
            <a:r>
              <a:rPr lang="en-US" dirty="0"/>
              <a:t>reduction in POVs</a:t>
            </a:r>
            <a:r>
              <a:rPr lang="en-US" dirty="0" smtClean="0"/>
              <a:t>.</a:t>
            </a:r>
          </a:p>
          <a:p>
            <a:pPr lvl="2"/>
            <a:r>
              <a:rPr lang="en-US" dirty="0" smtClean="0"/>
              <a:t>CBX</a:t>
            </a:r>
            <a:r>
              <a:rPr lang="en-US" dirty="0"/>
              <a:t>: </a:t>
            </a:r>
            <a:r>
              <a:rPr lang="en-US" dirty="0" smtClean="0"/>
              <a:t>89% </a:t>
            </a:r>
            <a:r>
              <a:rPr lang="en-US" dirty="0"/>
              <a:t>reduction in </a:t>
            </a:r>
            <a:r>
              <a:rPr lang="en-US" dirty="0" smtClean="0"/>
              <a:t>pedestrians</a:t>
            </a:r>
            <a:r>
              <a:rPr lang="en-US" dirty="0"/>
              <a:t>.</a:t>
            </a:r>
          </a:p>
          <a:p>
            <a:pPr lvl="2"/>
            <a:endParaRPr lang="en-US" sz="1400" b="1" dirty="0"/>
          </a:p>
          <a:p>
            <a:endParaRPr lang="en-US" sz="1000" dirty="0"/>
          </a:p>
          <a:p>
            <a:endParaRPr lang="en-US" sz="1200" dirty="0"/>
          </a:p>
        </p:txBody>
      </p:sp>
    </p:spTree>
    <p:extLst>
      <p:ext uri="{BB962C8B-B14F-4D97-AF65-F5344CB8AC3E}">
        <p14:creationId xmlns:p14="http://schemas.microsoft.com/office/powerpoint/2010/main" val="2287027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03917"/>
            <a:ext cx="8581775" cy="517812"/>
          </a:xfrm>
        </p:spPr>
        <p:txBody>
          <a:bodyPr/>
          <a:lstStyle/>
          <a:p>
            <a:r>
              <a:rPr lang="en-US" sz="1600" dirty="0" smtClean="0"/>
              <a:t>March Stakeholders Meeting </a:t>
            </a:r>
            <a:r>
              <a:rPr lang="en-US" sz="1600" dirty="0"/>
              <a:t>H</a:t>
            </a:r>
            <a:r>
              <a:rPr lang="en-US" sz="1600" dirty="0" smtClean="0"/>
              <a:t>ighlights</a:t>
            </a:r>
            <a:endParaRPr lang="en-US" sz="1600" dirty="0"/>
          </a:p>
          <a:p>
            <a:endParaRPr lang="en-US" sz="1600"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265499" y="1186521"/>
            <a:ext cx="8582025" cy="2506662"/>
          </a:xfrm>
        </p:spPr>
        <p:txBody>
          <a:bodyPr/>
          <a:lstStyle/>
          <a:p>
            <a:pPr lvl="1"/>
            <a:r>
              <a:rPr lang="en-US" sz="1400" b="1" dirty="0" smtClean="0"/>
              <a:t>Councilmember Vivian Moreno’s Priorities:</a:t>
            </a:r>
          </a:p>
          <a:p>
            <a:pPr lvl="2"/>
            <a:r>
              <a:rPr lang="en-US" dirty="0" smtClean="0"/>
              <a:t>San </a:t>
            </a:r>
            <a:r>
              <a:rPr lang="en-US" dirty="0" err="1" smtClean="0"/>
              <a:t>Ysidro</a:t>
            </a:r>
            <a:r>
              <a:rPr lang="en-US" dirty="0" smtClean="0"/>
              <a:t> Intermodal Transportation Center; </a:t>
            </a:r>
            <a:r>
              <a:rPr lang="en-US" dirty="0" err="1" smtClean="0"/>
              <a:t>Otay</a:t>
            </a:r>
            <a:r>
              <a:rPr lang="en-US" dirty="0" smtClean="0"/>
              <a:t> Mesa POE modernization and expansion project; </a:t>
            </a:r>
            <a:r>
              <a:rPr lang="en-US" dirty="0" err="1" smtClean="0"/>
              <a:t>Otay</a:t>
            </a:r>
            <a:r>
              <a:rPr lang="en-US" dirty="0" smtClean="0"/>
              <a:t> Mesa truck route Phase 4 (widening and paving existing east/west service road along border fence on La Media Road); State Route 11 connection to new port; Enhanced Infrastructure Financing District Public Financing Authority for </a:t>
            </a:r>
            <a:r>
              <a:rPr lang="en-US" dirty="0" err="1" smtClean="0"/>
              <a:t>Otay</a:t>
            </a:r>
            <a:r>
              <a:rPr lang="en-US" dirty="0" smtClean="0"/>
              <a:t> Mesa; Tijuana River Valley.</a:t>
            </a:r>
          </a:p>
          <a:p>
            <a:pPr lvl="1"/>
            <a:r>
              <a:rPr lang="en-US" sz="1400" b="1" dirty="0" smtClean="0"/>
              <a:t>Jose Marquez of CALTRANS on 2021 Border Master Plan Update:</a:t>
            </a:r>
          </a:p>
          <a:p>
            <a:pPr lvl="2"/>
            <a:r>
              <a:rPr lang="en-US" dirty="0" smtClean="0"/>
              <a:t>Led by Caltrans and SIDUE – port of entry and transportation infrastructure projects.  17 U.S. agencies and 14 Mexican agencies involved in total.</a:t>
            </a:r>
          </a:p>
          <a:p>
            <a:pPr lvl="2"/>
            <a:r>
              <a:rPr lang="en-US" dirty="0" smtClean="0"/>
              <a:t>Updates socioeconomic and border crossing data, 2010-2040 and provides recommendations.</a:t>
            </a:r>
          </a:p>
          <a:p>
            <a:pPr lvl="2"/>
            <a:r>
              <a:rPr lang="en-US" dirty="0" smtClean="0"/>
              <a:t>Wants to expand outreach to community groups and private sector stakeholders in border region.  Is asking Smart Border Coalition to become part of this.  Wants to develop process to manage border as one system, considering innovative efforts of stakeholders. </a:t>
            </a:r>
          </a:p>
          <a:p>
            <a:pPr lvl="2"/>
            <a:endParaRPr lang="en-US" sz="1400" b="1" dirty="0" smtClean="0"/>
          </a:p>
          <a:p>
            <a:pPr lvl="1"/>
            <a:endParaRPr lang="en-US" sz="1400" b="1" dirty="0" smtClean="0"/>
          </a:p>
          <a:p>
            <a:endParaRPr lang="en-US" sz="1000" dirty="0"/>
          </a:p>
          <a:p>
            <a:endParaRPr lang="en-US" sz="1200" dirty="0" smtClean="0"/>
          </a:p>
        </p:txBody>
      </p:sp>
      <p:sp>
        <p:nvSpPr>
          <p:cNvPr id="6" name="Title 1">
            <a:extLst>
              <a:ext uri="{FF2B5EF4-FFF2-40B4-BE49-F238E27FC236}">
                <a16:creationId xmlns="" xmlns:a16="http://schemas.microsoft.com/office/drawing/2014/main" id="{C94907B3-DEC9-B846-857E-B9E8764ACAF7}"/>
              </a:ext>
            </a:extLst>
          </p:cNvPr>
          <p:cNvSpPr>
            <a:spLocks noGrp="1"/>
          </p:cNvSpPr>
          <p:nvPr>
            <p:ph type="title"/>
          </p:nvPr>
        </p:nvSpPr>
        <p:spPr>
          <a:xfrm>
            <a:off x="265113" y="273050"/>
            <a:ext cx="4554537" cy="444500"/>
          </a:xfrm>
        </p:spPr>
        <p:txBody>
          <a:bodyPr/>
          <a:lstStyle/>
          <a:p>
            <a:r>
              <a:rPr lang="en-US" dirty="0">
                <a:solidFill>
                  <a:schemeClr val="bg1"/>
                </a:solidFill>
              </a:rPr>
              <a:t>Stakeholders Working Committee Meeting</a:t>
            </a:r>
          </a:p>
        </p:txBody>
      </p:sp>
    </p:spTree>
    <p:extLst>
      <p:ext uri="{BB962C8B-B14F-4D97-AF65-F5344CB8AC3E}">
        <p14:creationId xmlns:p14="http://schemas.microsoft.com/office/powerpoint/2010/main" val="3641344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749" y="762560"/>
            <a:ext cx="8581775" cy="517812"/>
          </a:xfrm>
        </p:spPr>
        <p:txBody>
          <a:bodyPr/>
          <a:lstStyle/>
          <a:p>
            <a:r>
              <a:rPr lang="en-US" sz="1600" dirty="0" smtClean="0"/>
              <a:t>March Stakeholders Meeting </a:t>
            </a:r>
            <a:r>
              <a:rPr lang="en-US" sz="1600" dirty="0"/>
              <a:t>H</a:t>
            </a:r>
            <a:r>
              <a:rPr lang="en-US" sz="1600" dirty="0" smtClean="0"/>
              <a:t>ighlights</a:t>
            </a:r>
            <a:endParaRPr lang="en-US" sz="16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265499" y="1021466"/>
            <a:ext cx="8582025" cy="2506662"/>
          </a:xfrm>
        </p:spPr>
        <p:txBody>
          <a:bodyPr/>
          <a:lstStyle/>
          <a:p>
            <a:pPr lvl="1"/>
            <a:r>
              <a:rPr lang="en-US" sz="1400" b="1" dirty="0"/>
              <a:t>Rafael Fernandez de Castro on Border Summit:</a:t>
            </a:r>
          </a:p>
          <a:p>
            <a:pPr lvl="2"/>
            <a:r>
              <a:rPr lang="en-US" dirty="0"/>
              <a:t>Effort from Center for U.S.-Mexican Studies, Union Tribune, Tijuana </a:t>
            </a:r>
            <a:r>
              <a:rPr lang="en-US" dirty="0" err="1"/>
              <a:t>Innovadora</a:t>
            </a:r>
            <a:r>
              <a:rPr lang="en-US" dirty="0"/>
              <a:t>, James Clark and Smart Border Coalition.</a:t>
            </a:r>
          </a:p>
          <a:p>
            <a:pPr lvl="2"/>
            <a:r>
              <a:rPr lang="en-US" dirty="0"/>
              <a:t>April 1 and 2 event will highlight journalism awards, Mexican Ambassador to the U.S., Lieutenant Governor Eleni </a:t>
            </a:r>
            <a:r>
              <a:rPr lang="en-US" dirty="0" err="1"/>
              <a:t>Kounalakis</a:t>
            </a:r>
            <a:r>
              <a:rPr lang="en-US" dirty="0"/>
              <a:t>, and Governors of Baja California and Baja Sur.  Panels on “The Three </a:t>
            </a:r>
            <a:r>
              <a:rPr lang="en-US" dirty="0" err="1"/>
              <a:t>Californias</a:t>
            </a:r>
            <a:r>
              <a:rPr lang="en-US" dirty="0"/>
              <a:t>”, the future of cross-border energy and infrastructure and migration.  </a:t>
            </a:r>
            <a:r>
              <a:rPr lang="en-US" dirty="0" smtClean="0"/>
              <a:t>EVENT WAS POSTPONED.</a:t>
            </a:r>
            <a:endParaRPr lang="en-US" sz="1100" dirty="0" smtClean="0"/>
          </a:p>
          <a:p>
            <a:pPr lvl="1"/>
            <a:r>
              <a:rPr lang="en-US" sz="1400" b="1" dirty="0"/>
              <a:t>INAMI (Migration Institute) on approach to Corona Virus:</a:t>
            </a:r>
          </a:p>
          <a:p>
            <a:pPr lvl="2"/>
            <a:r>
              <a:rPr lang="en-US" dirty="0"/>
              <a:t>Procedure recently implemented for people who have recently visited Chinese cities at most risk.</a:t>
            </a:r>
          </a:p>
          <a:p>
            <a:pPr lvl="2"/>
            <a:r>
              <a:rPr lang="en-US" dirty="0"/>
              <a:t>Local INAMI directors are working with the federal health ministry.</a:t>
            </a:r>
          </a:p>
          <a:p>
            <a:pPr lvl="2"/>
            <a:r>
              <a:rPr lang="en-US" dirty="0"/>
              <a:t>There is a questionnaire that each port </a:t>
            </a:r>
            <a:r>
              <a:rPr lang="en-US" dirty="0" smtClean="0"/>
              <a:t>will use for </a:t>
            </a:r>
            <a:r>
              <a:rPr lang="en-US" dirty="0"/>
              <a:t>each arrival.  INAMI Tijuana can inspect pedestrians but does not have the capacity to check vehicles.</a:t>
            </a:r>
          </a:p>
          <a:p>
            <a:pPr lvl="1"/>
            <a:endParaRPr lang="en-US" sz="1100" dirty="0"/>
          </a:p>
          <a:p>
            <a:pPr lvl="1"/>
            <a:endParaRPr lang="en-US" sz="1400" b="1" dirty="0" smtClean="0"/>
          </a:p>
          <a:p>
            <a:pPr lvl="1"/>
            <a:endParaRPr lang="en-US" sz="1100" dirty="0" smtClean="0"/>
          </a:p>
          <a:p>
            <a:pPr lvl="1"/>
            <a:endParaRPr lang="en-US" sz="1400" b="1" dirty="0"/>
          </a:p>
          <a:p>
            <a:pPr lvl="1"/>
            <a:endParaRPr lang="en-US" sz="1400" b="1" dirty="0" smtClean="0"/>
          </a:p>
          <a:p>
            <a:pPr lvl="1"/>
            <a:endParaRPr lang="en-US" sz="1400" b="1" dirty="0"/>
          </a:p>
          <a:p>
            <a:pPr marL="609600" lvl="1" indent="0">
              <a:buNone/>
            </a:pPr>
            <a:endParaRPr lang="en-US" sz="1400" b="1" dirty="0" smtClean="0"/>
          </a:p>
          <a:p>
            <a:endParaRPr lang="en-US" sz="1000" dirty="0"/>
          </a:p>
          <a:p>
            <a:endParaRPr lang="en-US" sz="1200" dirty="0" smtClean="0"/>
          </a:p>
        </p:txBody>
      </p:sp>
      <p:sp>
        <p:nvSpPr>
          <p:cNvPr id="6" name="Title 1">
            <a:extLst>
              <a:ext uri="{FF2B5EF4-FFF2-40B4-BE49-F238E27FC236}">
                <a16:creationId xmlns="" xmlns:a16="http://schemas.microsoft.com/office/drawing/2014/main" id="{C94907B3-DEC9-B846-857E-B9E8764ACAF7}"/>
              </a:ext>
            </a:extLst>
          </p:cNvPr>
          <p:cNvSpPr>
            <a:spLocks noGrp="1"/>
          </p:cNvSpPr>
          <p:nvPr>
            <p:ph type="title"/>
          </p:nvPr>
        </p:nvSpPr>
        <p:spPr>
          <a:xfrm>
            <a:off x="265113" y="273050"/>
            <a:ext cx="4554537" cy="444500"/>
          </a:xfrm>
        </p:spPr>
        <p:txBody>
          <a:bodyPr/>
          <a:lstStyle/>
          <a:p>
            <a:r>
              <a:rPr lang="en-US" dirty="0">
                <a:solidFill>
                  <a:schemeClr val="bg1"/>
                </a:solidFill>
              </a:rPr>
              <a:t>Stakeholders Working Committee Meeting</a:t>
            </a:r>
          </a:p>
        </p:txBody>
      </p:sp>
    </p:spTree>
    <p:extLst>
      <p:ext uri="{BB962C8B-B14F-4D97-AF65-F5344CB8AC3E}">
        <p14:creationId xmlns:p14="http://schemas.microsoft.com/office/powerpoint/2010/main" val="2885903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874377"/>
            <a:ext cx="8581775" cy="517812"/>
          </a:xfrm>
        </p:spPr>
        <p:txBody>
          <a:bodyPr/>
          <a:lstStyle/>
          <a:p>
            <a:r>
              <a:rPr lang="en-US" sz="1600" dirty="0" smtClean="0"/>
              <a:t>March Stakeholders Meeting </a:t>
            </a:r>
            <a:r>
              <a:rPr lang="en-US" sz="1600" dirty="0"/>
              <a:t>H</a:t>
            </a:r>
            <a:r>
              <a:rPr lang="en-US" sz="1600" dirty="0" smtClean="0"/>
              <a:t>ighlights</a:t>
            </a:r>
            <a:endParaRPr lang="en-US" sz="16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208349" y="1224549"/>
            <a:ext cx="8582025" cy="2506662"/>
          </a:xfrm>
        </p:spPr>
        <p:txBody>
          <a:bodyPr/>
          <a:lstStyle/>
          <a:p>
            <a:pPr lvl="1"/>
            <a:r>
              <a:rPr lang="en-US" sz="1400" b="1" dirty="0"/>
              <a:t>City of Tijuana on Medical Lane changes</a:t>
            </a:r>
            <a:r>
              <a:rPr lang="en-US" sz="1400" b="1" dirty="0" smtClean="0"/>
              <a:t>: </a:t>
            </a:r>
          </a:p>
          <a:p>
            <a:pPr lvl="2"/>
            <a:r>
              <a:rPr lang="en-US" dirty="0" smtClean="0"/>
              <a:t>Old medical lane was not effective.  Passes were resold, with many drug stores and non-medical businesses and uncertified doctors profiting handsomely.</a:t>
            </a:r>
          </a:p>
          <a:p>
            <a:pPr lvl="2"/>
            <a:r>
              <a:rPr lang="en-US" dirty="0" smtClean="0"/>
              <a:t>50% discount to doctors was eliminated.  Today, price is $198 pesos per crossing. </a:t>
            </a:r>
          </a:p>
          <a:p>
            <a:pPr lvl="2"/>
            <a:r>
              <a:rPr lang="en-US" dirty="0" smtClean="0"/>
              <a:t>Business Associations can sell passes to certified doctors or to doctors who are </a:t>
            </a:r>
            <a:r>
              <a:rPr lang="en-US" dirty="0"/>
              <a:t>medical </a:t>
            </a:r>
            <a:r>
              <a:rPr lang="en-US" dirty="0" smtClean="0"/>
              <a:t>cluster members.  Hotels and restaurants are seen as part of the medical tourism experience, so they are included as “business tourism”.  Wait times have been reduced to 15-25 minutes.  </a:t>
            </a:r>
          </a:p>
          <a:p>
            <a:pPr lvl="2"/>
            <a:endParaRPr lang="en-US" sz="1400" b="1" dirty="0"/>
          </a:p>
          <a:p>
            <a:pPr lvl="1"/>
            <a:endParaRPr lang="en-US" sz="1400" b="1" dirty="0" smtClean="0"/>
          </a:p>
          <a:p>
            <a:pPr lvl="1"/>
            <a:endParaRPr lang="en-US" sz="1400" b="1" dirty="0"/>
          </a:p>
          <a:p>
            <a:pPr marL="609600" lvl="1" indent="0">
              <a:buNone/>
            </a:pPr>
            <a:endParaRPr lang="en-US" sz="1400" b="1" dirty="0" smtClean="0"/>
          </a:p>
          <a:p>
            <a:endParaRPr lang="en-US" sz="1000" dirty="0"/>
          </a:p>
          <a:p>
            <a:endParaRPr lang="en-US" sz="1200" dirty="0" smtClean="0"/>
          </a:p>
        </p:txBody>
      </p:sp>
      <p:sp>
        <p:nvSpPr>
          <p:cNvPr id="6" name="Title 1">
            <a:extLst>
              <a:ext uri="{FF2B5EF4-FFF2-40B4-BE49-F238E27FC236}">
                <a16:creationId xmlns="" xmlns:a16="http://schemas.microsoft.com/office/drawing/2014/main" id="{C94907B3-DEC9-B846-857E-B9E8764ACAF7}"/>
              </a:ext>
            </a:extLst>
          </p:cNvPr>
          <p:cNvSpPr>
            <a:spLocks noGrp="1"/>
          </p:cNvSpPr>
          <p:nvPr>
            <p:ph type="title"/>
          </p:nvPr>
        </p:nvSpPr>
        <p:spPr>
          <a:xfrm>
            <a:off x="265113" y="273050"/>
            <a:ext cx="4554537" cy="444500"/>
          </a:xfrm>
        </p:spPr>
        <p:txBody>
          <a:bodyPr/>
          <a:lstStyle/>
          <a:p>
            <a:r>
              <a:rPr lang="en-US" dirty="0">
                <a:solidFill>
                  <a:schemeClr val="bg1"/>
                </a:solidFill>
              </a:rPr>
              <a:t>Stakeholders Working Committee Meeting</a:t>
            </a:r>
          </a:p>
        </p:txBody>
      </p:sp>
    </p:spTree>
    <p:extLst>
      <p:ext uri="{BB962C8B-B14F-4D97-AF65-F5344CB8AC3E}">
        <p14:creationId xmlns:p14="http://schemas.microsoft.com/office/powerpoint/2010/main" val="1190000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413860"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03917"/>
            <a:ext cx="8581775" cy="517812"/>
          </a:xfrm>
        </p:spPr>
        <p:txBody>
          <a:bodyPr/>
          <a:lstStyle/>
          <a:p>
            <a:r>
              <a:rPr lang="en-US" dirty="0"/>
              <a:t>Agenda</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454302" y="1295907"/>
            <a:ext cx="8582025" cy="2506662"/>
          </a:xfrm>
        </p:spPr>
        <p:txBody>
          <a:bodyPr/>
          <a:lstStyle/>
          <a:p>
            <a:pPr lvl="1"/>
            <a:r>
              <a:rPr lang="en-US" sz="1400" b="1" dirty="0" smtClean="0"/>
              <a:t>Reflection</a:t>
            </a:r>
          </a:p>
          <a:p>
            <a:pPr lvl="1"/>
            <a:r>
              <a:rPr lang="en-US" sz="1400" b="1" dirty="0" smtClean="0"/>
              <a:t>COVID-19 Crisis </a:t>
            </a:r>
            <a:r>
              <a:rPr lang="en-US" sz="1400" b="1" dirty="0"/>
              <a:t>Activity </a:t>
            </a:r>
            <a:endParaRPr lang="en-US" sz="1400" b="1" dirty="0" smtClean="0"/>
          </a:p>
          <a:p>
            <a:pPr lvl="1"/>
            <a:r>
              <a:rPr lang="en-US" sz="1400" b="1" dirty="0" smtClean="0"/>
              <a:t>What could the Border look like after COVID-19?</a:t>
            </a:r>
          </a:p>
          <a:p>
            <a:pPr lvl="1"/>
            <a:r>
              <a:rPr lang="en-US" sz="1400" b="1" dirty="0" smtClean="0"/>
              <a:t>March </a:t>
            </a:r>
            <a:r>
              <a:rPr lang="en-US" sz="1400" b="1" dirty="0"/>
              <a:t>Stakeholders Working Committee Meeting </a:t>
            </a:r>
            <a:r>
              <a:rPr lang="en-US" sz="1400" b="1" dirty="0" smtClean="0"/>
              <a:t>Highlights</a:t>
            </a:r>
            <a:endParaRPr lang="en-US" sz="1400" b="1" dirty="0"/>
          </a:p>
          <a:p>
            <a:pPr lvl="1"/>
            <a:r>
              <a:rPr lang="en-US" sz="1400" b="1" dirty="0" smtClean="0"/>
              <a:t>Initiative Progress</a:t>
            </a:r>
            <a:endParaRPr lang="en-US" sz="1400" b="1" dirty="0"/>
          </a:p>
          <a:p>
            <a:pPr lvl="1"/>
            <a:endParaRPr lang="en-US" sz="1400" b="1" dirty="0"/>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1778756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03917"/>
            <a:ext cx="8581775" cy="517812"/>
          </a:xfrm>
        </p:spPr>
        <p:txBody>
          <a:bodyPr/>
          <a:lstStyle/>
          <a:p>
            <a:r>
              <a:rPr lang="en-US" dirty="0"/>
              <a:t>Initiative List and Progress</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499" y="1303310"/>
            <a:ext cx="8582025" cy="2506662"/>
          </a:xfrm>
        </p:spPr>
        <p:txBody>
          <a:bodyPr/>
          <a:lstStyle/>
          <a:p>
            <a:pPr marL="285750" lvl="1" algn="just"/>
            <a:r>
              <a:rPr lang="en-US" sz="1400" b="1" dirty="0" err="1"/>
              <a:t>Puerta</a:t>
            </a:r>
            <a:r>
              <a:rPr lang="en-US" sz="1400" b="1" dirty="0"/>
              <a:t> de Mexico demolition</a:t>
            </a:r>
          </a:p>
          <a:p>
            <a:pPr marL="685800" lvl="2" algn="just"/>
            <a:r>
              <a:rPr lang="en-US" dirty="0" smtClean="0">
                <a:solidFill>
                  <a:schemeClr val="tx1"/>
                </a:solidFill>
              </a:rPr>
              <a:t>The RFQ is still out for the 8-lane connection. Interested parties will visit the site on May 9 and 10.  Economic and technical offers expected at the end of May.  The process will take up to 4 months.  Late last year </a:t>
            </a:r>
            <a:r>
              <a:rPr lang="en-US" dirty="0">
                <a:solidFill>
                  <a:schemeClr val="tx1"/>
                </a:solidFill>
              </a:rPr>
              <a:t>i</a:t>
            </a:r>
            <a:r>
              <a:rPr lang="en-US" dirty="0" smtClean="0">
                <a:solidFill>
                  <a:schemeClr val="tx1"/>
                </a:solidFill>
              </a:rPr>
              <a:t>nvestment was </a:t>
            </a:r>
            <a:r>
              <a:rPr lang="en-US" dirty="0">
                <a:solidFill>
                  <a:schemeClr val="tx1"/>
                </a:solidFill>
              </a:rPr>
              <a:t>estimated at $40 million pesos </a:t>
            </a:r>
            <a:r>
              <a:rPr lang="en-US" dirty="0" smtClean="0">
                <a:solidFill>
                  <a:schemeClr val="tx1"/>
                </a:solidFill>
              </a:rPr>
              <a:t>($1.7 </a:t>
            </a:r>
            <a:r>
              <a:rPr lang="en-US" dirty="0">
                <a:solidFill>
                  <a:schemeClr val="tx1"/>
                </a:solidFill>
              </a:rPr>
              <a:t>million), 8 lanes (3.8 yard width), distance of 224 yards.  There will also be a “Center for Traffic Control and Information” that will measure wait times using </a:t>
            </a:r>
            <a:r>
              <a:rPr lang="en-US" dirty="0" err="1">
                <a:solidFill>
                  <a:schemeClr val="tx1"/>
                </a:solidFill>
              </a:rPr>
              <a:t>WiFi</a:t>
            </a:r>
            <a:r>
              <a:rPr lang="en-US" dirty="0">
                <a:solidFill>
                  <a:schemeClr val="tx1"/>
                </a:solidFill>
              </a:rPr>
              <a:t> technology.  Traffic information to be exchanged between countries. </a:t>
            </a:r>
          </a:p>
          <a:p>
            <a:pPr marL="228600" lvl="1" algn="just"/>
            <a:r>
              <a:rPr lang="en-US" sz="1400" b="1" dirty="0"/>
              <a:t>Export Corridor at </a:t>
            </a:r>
            <a:r>
              <a:rPr lang="en-US" sz="1400" b="1" dirty="0" err="1"/>
              <a:t>Otay</a:t>
            </a:r>
            <a:r>
              <a:rPr lang="en-US" sz="1400" b="1" dirty="0"/>
              <a:t> Mesa POE</a:t>
            </a:r>
            <a:endParaRPr lang="en-US" sz="1400" dirty="0">
              <a:solidFill>
                <a:schemeClr val="tx1"/>
              </a:solidFill>
            </a:endParaRPr>
          </a:p>
          <a:p>
            <a:pPr marL="685800" lvl="2" algn="just"/>
            <a:r>
              <a:rPr lang="en-US" dirty="0">
                <a:solidFill>
                  <a:schemeClr val="tx1"/>
                </a:solidFill>
              </a:rPr>
              <a:t>We are analyzing the possibility of working with the Tijuana Local Development Council to facilitate the project’s implementation starting this year.  </a:t>
            </a:r>
            <a:r>
              <a:rPr lang="en-US" dirty="0" smtClean="0">
                <a:solidFill>
                  <a:schemeClr val="tx1"/>
                </a:solidFill>
              </a:rPr>
              <a:t>However, COVID-19 has postponed any discussion on this subject.  This </a:t>
            </a:r>
            <a:r>
              <a:rPr lang="en-US" dirty="0">
                <a:solidFill>
                  <a:schemeClr val="tx1"/>
                </a:solidFill>
              </a:rPr>
              <a:t>is a federally driven decision that entails high level conversations with SAT (customs authority) and INDAABIN (customs buildings owner). </a:t>
            </a:r>
            <a:r>
              <a:rPr lang="en-US" dirty="0" smtClean="0">
                <a:solidFill>
                  <a:schemeClr val="tx1"/>
                </a:solidFill>
              </a:rPr>
              <a:t> SAT national head Ricardo </a:t>
            </a:r>
            <a:r>
              <a:rPr lang="en-US" dirty="0" err="1" smtClean="0">
                <a:solidFill>
                  <a:schemeClr val="tx1"/>
                </a:solidFill>
              </a:rPr>
              <a:t>Ahued</a:t>
            </a:r>
            <a:r>
              <a:rPr lang="en-US" dirty="0" smtClean="0">
                <a:solidFill>
                  <a:schemeClr val="tx1"/>
                </a:solidFill>
              </a:rPr>
              <a:t> left week of 4/20.  There has been no replacement yet.</a:t>
            </a:r>
            <a:endParaRPr lang="en-US" dirty="0">
              <a:solidFill>
                <a:schemeClr val="tx1"/>
              </a:solidFill>
            </a:endParaRPr>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1003939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800307"/>
            <a:ext cx="8581775" cy="517812"/>
          </a:xfrm>
        </p:spPr>
        <p:txBody>
          <a:bodyPr/>
          <a:lstStyle/>
          <a:p>
            <a:r>
              <a:rPr lang="en-US" dirty="0"/>
              <a:t>Initiative List and Progress</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316715" y="995186"/>
            <a:ext cx="8582025" cy="2506662"/>
          </a:xfrm>
        </p:spPr>
        <p:txBody>
          <a:bodyPr/>
          <a:lstStyle/>
          <a:p>
            <a:pPr marL="285750" lvl="1" algn="just"/>
            <a:r>
              <a:rPr lang="en-US" sz="1400" b="1" dirty="0" err="1"/>
              <a:t>Tecate</a:t>
            </a:r>
            <a:r>
              <a:rPr lang="en-US" sz="1400" b="1" dirty="0"/>
              <a:t> Railroad</a:t>
            </a:r>
          </a:p>
          <a:p>
            <a:pPr marL="685800" lvl="2" algn="just"/>
            <a:r>
              <a:rPr lang="en-US" dirty="0"/>
              <a:t>Baja Rail recently completed its contingency operations plan, focusing on preventive health measures for office and field personnel. Rail commercial activity is now down 75%, but in our “new normal,” rail should have a significant role. MTS and CBP should make the </a:t>
            </a:r>
            <a:r>
              <a:rPr lang="en-US" dirty="0" err="1"/>
              <a:t>Tecate</a:t>
            </a:r>
            <a:r>
              <a:rPr lang="en-US" dirty="0"/>
              <a:t> rail crossing a priority.  Baja Rail is working on a funding package for the rehabilitation of the old Desert Line. </a:t>
            </a:r>
            <a:endParaRPr lang="en-US" dirty="0" smtClean="0">
              <a:solidFill>
                <a:srgbClr val="FF0000"/>
              </a:solidFill>
            </a:endParaRPr>
          </a:p>
          <a:p>
            <a:pPr marL="685800" lvl="2" algn="just"/>
            <a:r>
              <a:rPr lang="en-US" dirty="0" smtClean="0">
                <a:solidFill>
                  <a:schemeClr val="tx1"/>
                </a:solidFill>
              </a:rPr>
              <a:t>It </a:t>
            </a:r>
            <a:r>
              <a:rPr lang="en-US" dirty="0">
                <a:solidFill>
                  <a:schemeClr val="tx1"/>
                </a:solidFill>
              </a:rPr>
              <a:t>was agreed that ADMICARGA and Baja Rail would TOGETHER go to SAT to present the finished executive plan and get formal FINAL authorization for the project.  Baja Rail also renewed conversations with MTS to get approval. </a:t>
            </a:r>
            <a:r>
              <a:rPr lang="en-US" dirty="0" smtClean="0">
                <a:solidFill>
                  <a:schemeClr val="tx1"/>
                </a:solidFill>
              </a:rPr>
              <a:t>This has been postponed due to COVID-19 crisis. </a:t>
            </a:r>
            <a:endParaRPr lang="en-US" dirty="0">
              <a:solidFill>
                <a:schemeClr val="tx1"/>
              </a:solidFill>
            </a:endParaRPr>
          </a:p>
          <a:p>
            <a:pPr marL="228600" lvl="1" algn="just"/>
            <a:r>
              <a:rPr lang="en-US" sz="1400" b="1" dirty="0" err="1"/>
              <a:t>Otay</a:t>
            </a:r>
            <a:r>
              <a:rPr lang="en-US" sz="1400" b="1" dirty="0"/>
              <a:t> East Port of Entry (</a:t>
            </a:r>
            <a:r>
              <a:rPr lang="en-US" sz="1400" b="1" dirty="0" err="1"/>
              <a:t>Otay</a:t>
            </a:r>
            <a:r>
              <a:rPr lang="en-US" sz="1400" b="1" dirty="0"/>
              <a:t> II)</a:t>
            </a:r>
          </a:p>
          <a:p>
            <a:pPr marL="685800" lvl="2" algn="just"/>
            <a:r>
              <a:rPr lang="en-US" dirty="0" smtClean="0">
                <a:solidFill>
                  <a:schemeClr val="tx1"/>
                </a:solidFill>
              </a:rPr>
              <a:t>In Mexico project is stalled. SCT has still not come out with the official proposal for right of way.  Project management leadership bid through </a:t>
            </a:r>
            <a:r>
              <a:rPr lang="en-US" dirty="0" err="1" smtClean="0">
                <a:solidFill>
                  <a:schemeClr val="tx1"/>
                </a:solidFill>
              </a:rPr>
              <a:t>Banobras</a:t>
            </a:r>
            <a:r>
              <a:rPr lang="en-US" dirty="0">
                <a:solidFill>
                  <a:schemeClr val="tx1"/>
                </a:solidFill>
              </a:rPr>
              <a:t> </a:t>
            </a:r>
            <a:r>
              <a:rPr lang="en-US" dirty="0" smtClean="0">
                <a:solidFill>
                  <a:schemeClr val="tx1"/>
                </a:solidFill>
              </a:rPr>
              <a:t>continues.  SCT has the general description (</a:t>
            </a:r>
            <a:r>
              <a:rPr lang="en-US" i="1" dirty="0" err="1" smtClean="0">
                <a:solidFill>
                  <a:schemeClr val="tx1"/>
                </a:solidFill>
              </a:rPr>
              <a:t>proyecto</a:t>
            </a:r>
            <a:r>
              <a:rPr lang="en-US" i="1" dirty="0" smtClean="0">
                <a:solidFill>
                  <a:schemeClr val="tx1"/>
                </a:solidFill>
              </a:rPr>
              <a:t> general</a:t>
            </a:r>
            <a:r>
              <a:rPr lang="en-US" dirty="0" smtClean="0">
                <a:solidFill>
                  <a:schemeClr val="tx1"/>
                </a:solidFill>
              </a:rPr>
              <a:t>), but does not yet have the infrastructure analysis (</a:t>
            </a:r>
            <a:r>
              <a:rPr lang="en-US" i="1" dirty="0" err="1" smtClean="0">
                <a:solidFill>
                  <a:schemeClr val="tx1"/>
                </a:solidFill>
              </a:rPr>
              <a:t>proyecto</a:t>
            </a:r>
            <a:r>
              <a:rPr lang="en-US" i="1" dirty="0" smtClean="0">
                <a:solidFill>
                  <a:schemeClr val="tx1"/>
                </a:solidFill>
              </a:rPr>
              <a:t> de </a:t>
            </a:r>
            <a:r>
              <a:rPr lang="en-US" i="1" dirty="0" err="1" smtClean="0">
                <a:solidFill>
                  <a:schemeClr val="tx1"/>
                </a:solidFill>
              </a:rPr>
              <a:t>infraestructura</a:t>
            </a:r>
            <a:r>
              <a:rPr lang="en-US" dirty="0" smtClean="0">
                <a:solidFill>
                  <a:schemeClr val="tx1"/>
                </a:solidFill>
              </a:rPr>
              <a:t>).  Executive </a:t>
            </a:r>
            <a:r>
              <a:rPr lang="en-US" dirty="0">
                <a:solidFill>
                  <a:schemeClr val="tx1"/>
                </a:solidFill>
              </a:rPr>
              <a:t>study for the access road to the port in Tijuana has been </a:t>
            </a:r>
            <a:r>
              <a:rPr lang="en-US" dirty="0" smtClean="0">
                <a:solidFill>
                  <a:schemeClr val="tx1"/>
                </a:solidFill>
              </a:rPr>
              <a:t>completed. </a:t>
            </a:r>
            <a:r>
              <a:rPr lang="en-US" dirty="0">
                <a:solidFill>
                  <a:schemeClr val="tx1"/>
                </a:solidFill>
              </a:rPr>
              <a:t>Construction </a:t>
            </a:r>
            <a:r>
              <a:rPr lang="en-US" dirty="0" smtClean="0">
                <a:solidFill>
                  <a:schemeClr val="tx1"/>
                </a:solidFill>
              </a:rPr>
              <a:t>was supposed to start in July, but it is unlikely now. </a:t>
            </a:r>
            <a:endParaRPr lang="en-US" dirty="0">
              <a:solidFill>
                <a:schemeClr val="tx1"/>
              </a:solidFill>
            </a:endParaRPr>
          </a:p>
          <a:p>
            <a:pPr marL="685800" lvl="2" algn="just"/>
            <a:endParaRPr lang="en-US" dirty="0">
              <a:solidFill>
                <a:schemeClr val="tx1"/>
              </a:solidFill>
            </a:endParaRPr>
          </a:p>
          <a:p>
            <a:pPr marL="685800" lvl="2" algn="just"/>
            <a:endParaRPr lang="en-US" dirty="0">
              <a:solidFill>
                <a:schemeClr val="tx1"/>
              </a:solidFill>
            </a:endParaRPr>
          </a:p>
          <a:p>
            <a:pPr marL="685800" lvl="2" algn="just"/>
            <a:endParaRPr lang="en-US" dirty="0"/>
          </a:p>
          <a:p>
            <a:pPr marL="685800" lvl="2" algn="just"/>
            <a:endParaRPr lang="en-US" dirty="0">
              <a:solidFill>
                <a:schemeClr val="tx1"/>
              </a:solidFill>
            </a:endParaRPr>
          </a:p>
          <a:p>
            <a:pPr marL="685800" lvl="2" algn="just"/>
            <a:endParaRPr lang="en-US" sz="1400" dirty="0">
              <a:solidFill>
                <a:schemeClr val="tx1"/>
              </a:solidFill>
            </a:endParaRPr>
          </a:p>
          <a:p>
            <a:pPr marL="685800" lvl="2" algn="just"/>
            <a:endParaRPr lang="en-US" sz="1400" dirty="0"/>
          </a:p>
          <a:p>
            <a:pPr marL="685800" lvl="2" algn="just"/>
            <a:endParaRPr lang="en-US" dirty="0">
              <a:solidFill>
                <a:srgbClr val="FF0000"/>
              </a:solidFill>
            </a:endParaRPr>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1267793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800307"/>
            <a:ext cx="8581775" cy="517812"/>
          </a:xfrm>
        </p:spPr>
        <p:txBody>
          <a:bodyPr/>
          <a:lstStyle/>
          <a:p>
            <a:r>
              <a:rPr lang="en-US" dirty="0"/>
              <a:t>Initiative List and Progress</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309311" y="1232115"/>
            <a:ext cx="8582025" cy="2506662"/>
          </a:xfrm>
        </p:spPr>
        <p:txBody>
          <a:bodyPr/>
          <a:lstStyle/>
          <a:p>
            <a:pPr marL="228600" lvl="1" algn="just"/>
            <a:r>
              <a:rPr lang="en-US" sz="1400" b="1" dirty="0" err="1" smtClean="0"/>
              <a:t>Otay</a:t>
            </a:r>
            <a:r>
              <a:rPr lang="en-US" sz="1400" b="1" dirty="0" smtClean="0"/>
              <a:t> </a:t>
            </a:r>
            <a:r>
              <a:rPr lang="en-US" sz="1400" b="1" dirty="0"/>
              <a:t>East Port of Entry (</a:t>
            </a:r>
            <a:r>
              <a:rPr lang="en-US" sz="1400" b="1" dirty="0" err="1"/>
              <a:t>Otay</a:t>
            </a:r>
            <a:r>
              <a:rPr lang="en-US" sz="1400" b="1" dirty="0"/>
              <a:t> </a:t>
            </a:r>
            <a:r>
              <a:rPr lang="en-US" sz="1400" b="1" dirty="0" smtClean="0"/>
              <a:t>II, Cont.)</a:t>
            </a:r>
            <a:endParaRPr lang="en-US" sz="1400" b="1" dirty="0"/>
          </a:p>
          <a:p>
            <a:pPr marL="685800" lvl="2" algn="just"/>
            <a:r>
              <a:rPr lang="en-US" dirty="0" smtClean="0">
                <a:solidFill>
                  <a:schemeClr val="tx1"/>
                </a:solidFill>
              </a:rPr>
              <a:t>U.S. Side:</a:t>
            </a:r>
          </a:p>
          <a:p>
            <a:pPr marL="1143000" lvl="3" algn="just"/>
            <a:r>
              <a:rPr lang="en-US" dirty="0" smtClean="0">
                <a:solidFill>
                  <a:schemeClr val="tx1"/>
                </a:solidFill>
              </a:rPr>
              <a:t>Caltrans completed the </a:t>
            </a:r>
            <a:r>
              <a:rPr lang="en-US" dirty="0">
                <a:solidFill>
                  <a:schemeClr val="tx1"/>
                </a:solidFill>
              </a:rPr>
              <a:t>traffic innovation </a:t>
            </a:r>
            <a:r>
              <a:rPr lang="en-US" dirty="0" smtClean="0">
                <a:solidFill>
                  <a:schemeClr val="tx1"/>
                </a:solidFill>
              </a:rPr>
              <a:t>analysis.  </a:t>
            </a:r>
            <a:r>
              <a:rPr lang="en-US" dirty="0">
                <a:solidFill>
                  <a:schemeClr val="tx1"/>
                </a:solidFill>
              </a:rPr>
              <a:t>The next stage will be project financing. </a:t>
            </a:r>
          </a:p>
          <a:p>
            <a:pPr marL="1143000" lvl="3" algn="just"/>
            <a:r>
              <a:rPr lang="en-US" dirty="0" smtClean="0">
                <a:solidFill>
                  <a:schemeClr val="tx1"/>
                </a:solidFill>
              </a:rPr>
              <a:t>Construction on SR 11 and connectors is ahead of schedule.  </a:t>
            </a:r>
            <a:endParaRPr lang="en-US" dirty="0">
              <a:solidFill>
                <a:schemeClr val="tx1"/>
              </a:solidFill>
            </a:endParaRPr>
          </a:p>
          <a:p>
            <a:pPr marL="1143000" lvl="3" algn="just"/>
            <a:r>
              <a:rPr lang="en-US" dirty="0" smtClean="0">
                <a:solidFill>
                  <a:schemeClr val="tx1"/>
                </a:solidFill>
              </a:rPr>
              <a:t>Bid for investment grade study is almost complete.  This is the critical document for any financing option.  Also working on bid for business case grant request to help finish USA financing. </a:t>
            </a:r>
          </a:p>
          <a:p>
            <a:pPr marL="685800" lvl="2" algn="just"/>
            <a:endParaRPr lang="en-US" dirty="0">
              <a:solidFill>
                <a:schemeClr val="tx1"/>
              </a:solidFill>
            </a:endParaRPr>
          </a:p>
          <a:p>
            <a:pPr marL="685800" lvl="2" algn="just"/>
            <a:endParaRPr lang="en-US" dirty="0">
              <a:solidFill>
                <a:schemeClr val="tx1"/>
              </a:solidFill>
            </a:endParaRPr>
          </a:p>
          <a:p>
            <a:pPr marL="685800" lvl="2" algn="just"/>
            <a:endParaRPr lang="en-US" dirty="0"/>
          </a:p>
          <a:p>
            <a:pPr marL="685800" lvl="2" algn="just"/>
            <a:endParaRPr lang="en-US" dirty="0">
              <a:solidFill>
                <a:schemeClr val="tx1"/>
              </a:solidFill>
            </a:endParaRPr>
          </a:p>
          <a:p>
            <a:pPr marL="685800" lvl="2" algn="just"/>
            <a:endParaRPr lang="en-US" sz="1400" dirty="0">
              <a:solidFill>
                <a:schemeClr val="tx1"/>
              </a:solidFill>
            </a:endParaRPr>
          </a:p>
          <a:p>
            <a:pPr marL="685800" lvl="2" algn="just"/>
            <a:endParaRPr lang="en-US" sz="1400" dirty="0"/>
          </a:p>
          <a:p>
            <a:pPr marL="685800" lvl="2" algn="just"/>
            <a:endParaRPr lang="en-US" dirty="0">
              <a:solidFill>
                <a:srgbClr val="FF0000"/>
              </a:solidFill>
            </a:endParaRPr>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746704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03917"/>
            <a:ext cx="8581775" cy="517812"/>
          </a:xfrm>
        </p:spPr>
        <p:txBody>
          <a:bodyPr/>
          <a:lstStyle/>
          <a:p>
            <a:r>
              <a:rPr lang="en-US" dirty="0"/>
              <a:t>Initiative List and Progress</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499" y="1399562"/>
            <a:ext cx="8582025" cy="2506662"/>
          </a:xfrm>
        </p:spPr>
        <p:txBody>
          <a:bodyPr/>
          <a:lstStyle/>
          <a:p>
            <a:pPr marL="285750" lvl="1" algn="just"/>
            <a:r>
              <a:rPr lang="en-US" sz="1400" b="1" dirty="0" smtClean="0"/>
              <a:t>Wait </a:t>
            </a:r>
            <a:r>
              <a:rPr lang="en-US" sz="1400" b="1" dirty="0"/>
              <a:t>Times: </a:t>
            </a:r>
            <a:r>
              <a:rPr lang="en-US" dirty="0">
                <a:solidFill>
                  <a:schemeClr val="tx1"/>
                </a:solidFill>
              </a:rPr>
              <a:t>there are potentially 2 wait time measurement projects in store for 2020.  One will be paid for by the California Transportation Commission and the other has been commissioned by the GSA.  The Tijuana Local Development Council has a pilot project approved for funding.  </a:t>
            </a:r>
            <a:endParaRPr lang="en-US" sz="1100" dirty="0">
              <a:solidFill>
                <a:schemeClr val="tx1"/>
              </a:solidFill>
            </a:endParaRPr>
          </a:p>
          <a:p>
            <a:pPr marL="285750" lvl="1" algn="just"/>
            <a:r>
              <a:rPr lang="en-US" sz="1400" b="1" dirty="0"/>
              <a:t>Signage: </a:t>
            </a:r>
            <a:r>
              <a:rPr lang="en-US" dirty="0" smtClean="0">
                <a:solidFill>
                  <a:schemeClr val="tx1"/>
                </a:solidFill>
              </a:rPr>
              <a:t>due to new priorities</a:t>
            </a:r>
            <a:r>
              <a:rPr lang="en-US" sz="1400" dirty="0" smtClean="0">
                <a:solidFill>
                  <a:schemeClr val="tx1"/>
                </a:solidFill>
              </a:rPr>
              <a:t>, </a:t>
            </a:r>
            <a:r>
              <a:rPr lang="es-ES" dirty="0" err="1" smtClean="0">
                <a:solidFill>
                  <a:schemeClr val="tx1"/>
                </a:solidFill>
              </a:rPr>
              <a:t>implementation</a:t>
            </a:r>
            <a:r>
              <a:rPr lang="es-ES" dirty="0" smtClean="0">
                <a:solidFill>
                  <a:schemeClr val="tx1"/>
                </a:solidFill>
              </a:rPr>
              <a:t> of </a:t>
            </a:r>
            <a:r>
              <a:rPr lang="es-ES" dirty="0" err="1">
                <a:solidFill>
                  <a:schemeClr val="tx1"/>
                </a:solidFill>
              </a:rPr>
              <a:t>tourism</a:t>
            </a:r>
            <a:r>
              <a:rPr lang="es-ES" dirty="0">
                <a:solidFill>
                  <a:schemeClr val="tx1"/>
                </a:solidFill>
              </a:rPr>
              <a:t> </a:t>
            </a:r>
            <a:r>
              <a:rPr lang="es-ES" dirty="0" err="1">
                <a:solidFill>
                  <a:schemeClr val="tx1"/>
                </a:solidFill>
              </a:rPr>
              <a:t>signage</a:t>
            </a:r>
            <a:r>
              <a:rPr lang="es-ES" dirty="0">
                <a:solidFill>
                  <a:schemeClr val="tx1"/>
                </a:solidFill>
              </a:rPr>
              <a:t> </a:t>
            </a:r>
            <a:r>
              <a:rPr lang="es-ES" dirty="0" err="1">
                <a:solidFill>
                  <a:schemeClr val="tx1"/>
                </a:solidFill>
              </a:rPr>
              <a:t>for</a:t>
            </a:r>
            <a:r>
              <a:rPr lang="es-ES" dirty="0">
                <a:solidFill>
                  <a:schemeClr val="tx1"/>
                </a:solidFill>
              </a:rPr>
              <a:t> at </a:t>
            </a:r>
            <a:r>
              <a:rPr lang="es-ES" dirty="0" err="1">
                <a:solidFill>
                  <a:schemeClr val="tx1"/>
                </a:solidFill>
              </a:rPr>
              <a:t>least</a:t>
            </a:r>
            <a:r>
              <a:rPr lang="es-ES" dirty="0">
                <a:solidFill>
                  <a:schemeClr val="tx1"/>
                </a:solidFill>
              </a:rPr>
              <a:t> 1 </a:t>
            </a:r>
            <a:r>
              <a:rPr lang="es-ES" dirty="0" err="1">
                <a:solidFill>
                  <a:schemeClr val="tx1"/>
                </a:solidFill>
              </a:rPr>
              <a:t>district</a:t>
            </a:r>
            <a:r>
              <a:rPr lang="es-ES" dirty="0">
                <a:solidFill>
                  <a:schemeClr val="tx1"/>
                </a:solidFill>
              </a:rPr>
              <a:t> </a:t>
            </a:r>
            <a:r>
              <a:rPr lang="es-ES" dirty="0" err="1">
                <a:solidFill>
                  <a:schemeClr val="tx1"/>
                </a:solidFill>
              </a:rPr>
              <a:t>near</a:t>
            </a:r>
            <a:r>
              <a:rPr lang="es-ES" dirty="0">
                <a:solidFill>
                  <a:schemeClr val="tx1"/>
                </a:solidFill>
              </a:rPr>
              <a:t> San Ysidro </a:t>
            </a:r>
            <a:r>
              <a:rPr lang="es-ES" dirty="0" smtClean="0">
                <a:solidFill>
                  <a:schemeClr val="tx1"/>
                </a:solidFill>
              </a:rPr>
              <a:t>POE has </a:t>
            </a:r>
            <a:r>
              <a:rPr lang="es-ES" dirty="0" err="1" smtClean="0">
                <a:solidFill>
                  <a:schemeClr val="tx1"/>
                </a:solidFill>
              </a:rPr>
              <a:t>been</a:t>
            </a:r>
            <a:r>
              <a:rPr lang="es-ES" dirty="0">
                <a:solidFill>
                  <a:schemeClr val="tx1"/>
                </a:solidFill>
              </a:rPr>
              <a:t> </a:t>
            </a:r>
            <a:r>
              <a:rPr lang="es-ES" dirty="0" err="1" smtClean="0">
                <a:solidFill>
                  <a:schemeClr val="tx1"/>
                </a:solidFill>
              </a:rPr>
              <a:t>temporarily</a:t>
            </a:r>
            <a:r>
              <a:rPr lang="es-ES" dirty="0" smtClean="0">
                <a:solidFill>
                  <a:schemeClr val="tx1"/>
                </a:solidFill>
              </a:rPr>
              <a:t> suspended. </a:t>
            </a:r>
          </a:p>
          <a:p>
            <a:pPr marL="285750" lvl="1" algn="just"/>
            <a:r>
              <a:rPr lang="en-US" sz="1400" b="1" dirty="0"/>
              <a:t>Access Roads: </a:t>
            </a:r>
            <a:r>
              <a:rPr lang="en-US" dirty="0">
                <a:solidFill>
                  <a:schemeClr val="tx1"/>
                </a:solidFill>
              </a:rPr>
              <a:t>CANACAR (Tijuana transportation association) led a group that proposed a new plan for trucks to access lanes near the </a:t>
            </a:r>
            <a:r>
              <a:rPr lang="en-US" dirty="0" err="1">
                <a:solidFill>
                  <a:schemeClr val="tx1"/>
                </a:solidFill>
              </a:rPr>
              <a:t>Otay</a:t>
            </a:r>
            <a:r>
              <a:rPr lang="en-US" dirty="0">
                <a:solidFill>
                  <a:schemeClr val="tx1"/>
                </a:solidFill>
              </a:rPr>
              <a:t> Mesa POE.  City of Tijuana has started to implement the plan but there are no formal results yet.  With cargo wait time reduction due to much less volume, access has not been an issue. </a:t>
            </a:r>
            <a:endParaRPr lang="en-US" b="1" dirty="0">
              <a:solidFill>
                <a:schemeClr val="tx1"/>
              </a:solidFill>
            </a:endParaRPr>
          </a:p>
          <a:p>
            <a:pPr marL="285750" lvl="1" algn="just"/>
            <a:r>
              <a:rPr lang="en-US" sz="1400" b="1" dirty="0"/>
              <a:t>Joint Inspection / Unified Cargo Processing: </a:t>
            </a:r>
            <a:r>
              <a:rPr lang="en-US" dirty="0"/>
              <a:t>it continues regularly, with some CBP officers wearing masks.  Traffic is down over 50% northbound.  There have been 2 COVID-19 driver deaths and a number of Mexican drivers have been infected. </a:t>
            </a:r>
          </a:p>
          <a:p>
            <a:pPr marL="285750" lvl="1" algn="just"/>
            <a:endParaRPr lang="en-US" dirty="0">
              <a:solidFill>
                <a:schemeClr val="tx1"/>
              </a:solidFill>
            </a:endParaRPr>
          </a:p>
          <a:p>
            <a:pPr lvl="1"/>
            <a:endParaRPr lang="en-US" sz="1400" dirty="0">
              <a:solidFill>
                <a:schemeClr val="tx1"/>
              </a:solidFill>
            </a:endParaRPr>
          </a:p>
          <a:p>
            <a:endParaRPr lang="en-US" sz="1000" dirty="0"/>
          </a:p>
          <a:p>
            <a:endParaRPr lang="en-US" sz="1200" dirty="0"/>
          </a:p>
        </p:txBody>
      </p:sp>
    </p:spTree>
    <p:extLst>
      <p:ext uri="{BB962C8B-B14F-4D97-AF65-F5344CB8AC3E}">
        <p14:creationId xmlns:p14="http://schemas.microsoft.com/office/powerpoint/2010/main" val="2709343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03917"/>
            <a:ext cx="8581775" cy="517812"/>
          </a:xfrm>
        </p:spPr>
        <p:txBody>
          <a:bodyPr/>
          <a:lstStyle/>
          <a:p>
            <a:r>
              <a:rPr lang="en-US" sz="1600" dirty="0"/>
              <a:t>Social Media</a:t>
            </a:r>
          </a:p>
          <a:p>
            <a:endParaRPr lang="en-US" sz="1600" dirty="0"/>
          </a:p>
          <a:p>
            <a:endParaRPr lang="en-US" dirty="0"/>
          </a:p>
        </p:txBody>
      </p:sp>
      <p:sp>
        <p:nvSpPr>
          <p:cNvPr id="6" name="Text Placeholder 4"/>
          <p:cNvSpPr>
            <a:spLocks noGrp="1"/>
          </p:cNvSpPr>
          <p:nvPr>
            <p:ph type="body" idx="13"/>
          </p:nvPr>
        </p:nvSpPr>
        <p:spPr>
          <a:xfrm>
            <a:off x="1671221" y="1835357"/>
            <a:ext cx="4466817" cy="2507925"/>
          </a:xfrm>
        </p:spPr>
        <p:txBody>
          <a:bodyPr/>
          <a:lstStyle/>
          <a:p>
            <a:r>
              <a:rPr lang="en-US" dirty="0"/>
              <a:t>@</a:t>
            </a:r>
            <a:r>
              <a:rPr lang="en-US" dirty="0" err="1"/>
              <a:t>smartbordercali</a:t>
            </a:r>
            <a:endParaRPr lang="en-US" dirty="0"/>
          </a:p>
          <a:p>
            <a:endParaRPr lang="en-US" dirty="0"/>
          </a:p>
          <a:p>
            <a:endParaRPr lang="en-US" dirty="0"/>
          </a:p>
          <a:p>
            <a:endParaRPr lang="en-US" dirty="0"/>
          </a:p>
          <a:p>
            <a:endParaRPr lang="en-US" dirty="0"/>
          </a:p>
          <a:p>
            <a:r>
              <a:rPr lang="en-US" dirty="0" err="1"/>
              <a:t>Smartbordercoalition</a:t>
            </a:r>
            <a:endParaRPr lang="en-US" dirty="0"/>
          </a:p>
          <a:p>
            <a:endParaRPr lang="en-US" dirty="0"/>
          </a:p>
          <a:p>
            <a:endParaRPr lang="en-US" dirty="0"/>
          </a:p>
          <a:p>
            <a:endParaRPr lang="en-US" dirty="0"/>
          </a:p>
          <a:p>
            <a:endParaRPr lang="en-US" dirty="0"/>
          </a:p>
          <a:p>
            <a:r>
              <a:rPr lang="en-US" dirty="0" err="1"/>
              <a:t>smartbordercali</a:t>
            </a:r>
            <a:endParaRPr lang="en-US" dirty="0"/>
          </a:p>
        </p:txBody>
      </p:sp>
      <p:pic>
        <p:nvPicPr>
          <p:cNvPr id="7" name="Picture 4"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8936" y="1606823"/>
            <a:ext cx="816083" cy="663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1.gstatic.com/images?q=tbn:ANd9GcTUHFAdTFQF_-vEhZgtGE7EtXWbvXMPWbIWTY-f0uwg4jXep6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8001" y="2512428"/>
            <a:ext cx="1279588" cy="4440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instagram"/>
          <p:cNvPicPr/>
          <p:nvPr/>
        </p:nvPicPr>
        <p:blipFill>
          <a:blip r:embed="rId4">
            <a:extLst>
              <a:ext uri="{28A0092B-C50C-407E-A947-70E740481C1C}">
                <a14:useLocalDpi xmlns:a14="http://schemas.microsoft.com/office/drawing/2010/main" val="0"/>
              </a:ext>
            </a:extLst>
          </a:blip>
          <a:srcRect/>
          <a:stretch>
            <a:fillRect/>
          </a:stretch>
        </p:blipFill>
        <p:spPr bwMode="auto">
          <a:xfrm>
            <a:off x="3502131" y="2981041"/>
            <a:ext cx="2243575" cy="1359541"/>
          </a:xfrm>
          <a:prstGeom prst="rect">
            <a:avLst/>
          </a:prstGeom>
          <a:noFill/>
          <a:ln>
            <a:noFill/>
          </a:ln>
        </p:spPr>
      </p:pic>
    </p:spTree>
    <p:extLst>
      <p:ext uri="{BB962C8B-B14F-4D97-AF65-F5344CB8AC3E}">
        <p14:creationId xmlns:p14="http://schemas.microsoft.com/office/powerpoint/2010/main" val="144859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903962"/>
            <a:ext cx="8581775" cy="517812"/>
          </a:xfrm>
        </p:spPr>
        <p:txBody>
          <a:bodyPr/>
          <a:lstStyle/>
          <a:p>
            <a:r>
              <a:rPr lang="en-US" dirty="0"/>
              <a:t>Border </a:t>
            </a:r>
            <a:r>
              <a:rPr lang="en-US" dirty="0" smtClean="0"/>
              <a:t>Journalism Awards</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499" y="1162868"/>
            <a:ext cx="8582025" cy="2506662"/>
          </a:xfrm>
        </p:spPr>
        <p:txBody>
          <a:bodyPr/>
          <a:lstStyle/>
          <a:p>
            <a:pPr lvl="1"/>
            <a:r>
              <a:rPr lang="en-US" sz="1400" b="1" dirty="0" smtClean="0"/>
              <a:t>Human Interest</a:t>
            </a:r>
          </a:p>
          <a:p>
            <a:pPr lvl="2"/>
            <a:r>
              <a:rPr lang="en-US" dirty="0" smtClean="0"/>
              <a:t>Manuel Ayala Chávez, “</a:t>
            </a:r>
            <a:r>
              <a:rPr lang="en-US" dirty="0" err="1" smtClean="0"/>
              <a:t>Deportados</a:t>
            </a:r>
            <a:r>
              <a:rPr lang="en-US" dirty="0" smtClean="0"/>
              <a:t> </a:t>
            </a:r>
            <a:r>
              <a:rPr lang="en-US" dirty="0" err="1" smtClean="0"/>
              <a:t>Connacionales</a:t>
            </a:r>
            <a:r>
              <a:rPr lang="en-US" dirty="0" smtClean="0"/>
              <a:t> a la </a:t>
            </a:r>
            <a:r>
              <a:rPr lang="en-US" dirty="0" err="1" smtClean="0"/>
              <a:t>Deriva</a:t>
            </a:r>
            <a:r>
              <a:rPr lang="en-US" dirty="0" smtClean="0"/>
              <a:t>”, </a:t>
            </a:r>
            <a:r>
              <a:rPr lang="en-US" i="1" dirty="0" err="1" smtClean="0"/>
              <a:t>Periódico</a:t>
            </a:r>
            <a:r>
              <a:rPr lang="en-US" i="1" dirty="0" smtClean="0"/>
              <a:t> Zeta, </a:t>
            </a:r>
            <a:r>
              <a:rPr lang="en-US" dirty="0">
                <a:hlinkClick r:id="rId2"/>
              </a:rPr>
              <a:t>https://zetatijuana.com/2019/04/deportados-connacionales-a-la-deriva/</a:t>
            </a:r>
            <a:endParaRPr lang="en-US" i="1" dirty="0" smtClean="0"/>
          </a:p>
          <a:p>
            <a:pPr lvl="1"/>
            <a:r>
              <a:rPr lang="en-US" sz="1400" b="1" dirty="0" smtClean="0"/>
              <a:t>Investigative writing</a:t>
            </a:r>
          </a:p>
          <a:p>
            <a:pPr lvl="2"/>
            <a:r>
              <a:rPr lang="en-US" dirty="0" smtClean="0"/>
              <a:t>Armando </a:t>
            </a:r>
            <a:r>
              <a:rPr lang="en-US" dirty="0" err="1" smtClean="0"/>
              <a:t>Nieblas</a:t>
            </a:r>
            <a:r>
              <a:rPr lang="en-US" dirty="0" smtClean="0"/>
              <a:t> del Campo and Cristian Torres Cruz, “Las </a:t>
            </a:r>
            <a:r>
              <a:rPr lang="en-US" dirty="0" err="1" smtClean="0"/>
              <a:t>aguas</a:t>
            </a:r>
            <a:r>
              <a:rPr lang="en-US" dirty="0" smtClean="0"/>
              <a:t> </a:t>
            </a:r>
            <a:r>
              <a:rPr lang="en-US" dirty="0" err="1" smtClean="0"/>
              <a:t>negras</a:t>
            </a:r>
            <a:r>
              <a:rPr lang="en-US" dirty="0" smtClean="0"/>
              <a:t> de </a:t>
            </a:r>
            <a:r>
              <a:rPr lang="en-US" dirty="0" err="1" smtClean="0"/>
              <a:t>Kiko</a:t>
            </a:r>
            <a:r>
              <a:rPr lang="en-US" dirty="0" smtClean="0"/>
              <a:t> Vega”, </a:t>
            </a:r>
            <a:r>
              <a:rPr lang="en-US" dirty="0">
                <a:hlinkClick r:id="rId3"/>
              </a:rPr>
              <a:t>http://radarbc.com/AguasNegrasKikoVega/</a:t>
            </a:r>
            <a:endParaRPr lang="en-US" sz="1400" dirty="0" smtClean="0"/>
          </a:p>
          <a:p>
            <a:pPr lvl="1"/>
            <a:r>
              <a:rPr lang="en-US" sz="1400" b="1" dirty="0" smtClean="0"/>
              <a:t>Photography (portfolio)</a:t>
            </a:r>
          </a:p>
          <a:p>
            <a:pPr lvl="2"/>
            <a:r>
              <a:rPr lang="en-US" dirty="0" smtClean="0"/>
              <a:t>Omar </a:t>
            </a:r>
            <a:r>
              <a:rPr lang="en-US" dirty="0" err="1" smtClean="0"/>
              <a:t>Martínez</a:t>
            </a:r>
            <a:r>
              <a:rPr lang="en-US" dirty="0" smtClean="0"/>
              <a:t>, </a:t>
            </a:r>
            <a:r>
              <a:rPr lang="en-US" dirty="0" err="1" smtClean="0"/>
              <a:t>Cuartoscuro</a:t>
            </a:r>
            <a:r>
              <a:rPr lang="en-US" dirty="0"/>
              <a:t> </a:t>
            </a:r>
            <a:endParaRPr lang="en-US" dirty="0" smtClean="0"/>
          </a:p>
          <a:p>
            <a:pPr lvl="2"/>
            <a:endParaRPr lang="en-US" dirty="0" smtClean="0"/>
          </a:p>
          <a:p>
            <a:pPr lvl="2"/>
            <a:endParaRPr lang="en-US" sz="1400" b="1" dirty="0"/>
          </a:p>
          <a:p>
            <a:pPr lvl="1"/>
            <a:endParaRPr lang="en-US" sz="1400" b="1" dirty="0"/>
          </a:p>
          <a:p>
            <a:pPr lvl="1"/>
            <a:endParaRPr lang="en-US" sz="1400" b="1" dirty="0"/>
          </a:p>
          <a:p>
            <a:pPr lvl="2"/>
            <a:endParaRPr lang="en-US" sz="1400" dirty="0"/>
          </a:p>
          <a:p>
            <a:pPr lvl="1"/>
            <a:endParaRPr lang="en-US" sz="1400" b="1" dirty="0"/>
          </a:p>
          <a:p>
            <a:endParaRPr lang="en-US" sz="1000" dirty="0"/>
          </a:p>
          <a:p>
            <a:endParaRPr lang="en-US" sz="1200" dirty="0"/>
          </a:p>
        </p:txBody>
      </p:sp>
      <p:pic>
        <p:nvPicPr>
          <p:cNvPr id="7" name="Picture 2" descr="File:The San Diego Union-Tribune (2012-08-13).svg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5370" y="1162868"/>
            <a:ext cx="1002882" cy="773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SMEX (@USMEXUCSD) | Tw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5370" y="2367300"/>
            <a:ext cx="1073587" cy="10735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icio - Tijuana Innovado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932" y="3741515"/>
            <a:ext cx="1583071" cy="71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643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03917"/>
            <a:ext cx="8581775" cy="517812"/>
          </a:xfrm>
        </p:spPr>
        <p:txBody>
          <a:bodyPr/>
          <a:lstStyle/>
          <a:p>
            <a:endParaRPr lang="en-US" sz="1600" dirty="0"/>
          </a:p>
          <a:p>
            <a:endParaRPr lang="en-US" dirty="0"/>
          </a:p>
        </p:txBody>
      </p:sp>
      <p:pic>
        <p:nvPicPr>
          <p:cNvPr id="6" name="Picture 5" descr="C:\Users\gdlfm\Downloads\1 Incendios Tijuana (2).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p:spPr>
      </p:pic>
    </p:spTree>
    <p:extLst>
      <p:ext uri="{BB962C8B-B14F-4D97-AF65-F5344CB8AC3E}">
        <p14:creationId xmlns:p14="http://schemas.microsoft.com/office/powerpoint/2010/main" val="6360819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499" y="1658938"/>
            <a:ext cx="8582025" cy="2506662"/>
          </a:xfrm>
        </p:spPr>
        <p:txBody>
          <a:bodyPr/>
          <a:lstStyle/>
          <a:p>
            <a:pPr marL="609600" lvl="1" indent="0">
              <a:buNone/>
            </a:pPr>
            <a:endParaRPr lang="en-US" sz="1400" b="1" dirty="0"/>
          </a:p>
          <a:p>
            <a:endParaRPr lang="en-US" sz="1000" dirty="0"/>
          </a:p>
          <a:p>
            <a:endParaRPr lang="en-US" sz="1200" dirty="0"/>
          </a:p>
        </p:txBody>
      </p:sp>
      <p:pic>
        <p:nvPicPr>
          <p:cNvPr id="8" name="Picture 7" descr="C:\Users\gdlfm\Downloads\2 Musulmanes muro fronterizo (1).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p:spPr>
      </p:pic>
    </p:spTree>
    <p:extLst>
      <p:ext uri="{BB962C8B-B14F-4D97-AF65-F5344CB8AC3E}">
        <p14:creationId xmlns:p14="http://schemas.microsoft.com/office/powerpoint/2010/main" val="97040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23456"/>
            <a:ext cx="8581775" cy="517812"/>
          </a:xfrm>
        </p:spPr>
        <p:txBody>
          <a:bodyPr/>
          <a:lstStyle/>
          <a:p>
            <a:r>
              <a:rPr lang="en-US" dirty="0" smtClean="0"/>
              <a:t>Reflection</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499" y="1356373"/>
            <a:ext cx="8582025" cy="2506662"/>
          </a:xfrm>
        </p:spPr>
        <p:txBody>
          <a:bodyPr/>
          <a:lstStyle/>
          <a:p>
            <a:pPr lvl="1"/>
            <a:r>
              <a:rPr lang="en-US" sz="1400" b="1" dirty="0" smtClean="0"/>
              <a:t>Public health crisis triggers changes in priorities</a:t>
            </a:r>
          </a:p>
          <a:p>
            <a:pPr lvl="1"/>
            <a:r>
              <a:rPr lang="en-US" sz="1400" b="1" dirty="0" smtClean="0"/>
              <a:t>People involved in the binational day-to-day already live </a:t>
            </a:r>
            <a:r>
              <a:rPr lang="en-US" sz="1400" b="1" dirty="0"/>
              <a:t>with </a:t>
            </a:r>
            <a:r>
              <a:rPr lang="en-US" sz="1400" b="1" dirty="0" smtClean="0"/>
              <a:t>disruption</a:t>
            </a:r>
          </a:p>
          <a:p>
            <a:pPr lvl="1"/>
            <a:r>
              <a:rPr lang="en-US" sz="1400" b="1" dirty="0"/>
              <a:t>A</a:t>
            </a:r>
            <a:r>
              <a:rPr lang="en-US" sz="1400" b="1" dirty="0" smtClean="0"/>
              <a:t>cts of kindness and leadership </a:t>
            </a:r>
          </a:p>
          <a:p>
            <a:pPr lvl="1"/>
            <a:r>
              <a:rPr lang="en-US" sz="1400" b="1" dirty="0" smtClean="0"/>
              <a:t>Anticipation</a:t>
            </a:r>
            <a:endParaRPr lang="en-US" sz="1400" b="1" dirty="0"/>
          </a:p>
          <a:p>
            <a:pPr lvl="1"/>
            <a:endParaRPr lang="en-US" sz="1400" b="1" dirty="0" smtClean="0"/>
          </a:p>
          <a:p>
            <a:pPr lvl="1"/>
            <a:endParaRPr lang="en-US" dirty="0"/>
          </a:p>
          <a:p>
            <a:pPr lvl="2"/>
            <a:endParaRPr lang="en-US" sz="1400" b="1" dirty="0"/>
          </a:p>
          <a:p>
            <a:endParaRPr lang="en-US" sz="1000" dirty="0"/>
          </a:p>
          <a:p>
            <a:endParaRPr lang="en-US" sz="1200" dirty="0"/>
          </a:p>
        </p:txBody>
      </p:sp>
    </p:spTree>
    <p:extLst>
      <p:ext uri="{BB962C8B-B14F-4D97-AF65-F5344CB8AC3E}">
        <p14:creationId xmlns:p14="http://schemas.microsoft.com/office/powerpoint/2010/main" val="4254607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23456"/>
            <a:ext cx="8581775" cy="517812"/>
          </a:xfrm>
        </p:spPr>
        <p:txBody>
          <a:bodyPr/>
          <a:lstStyle/>
          <a:p>
            <a:r>
              <a:rPr lang="en-US" dirty="0" smtClean="0"/>
              <a:t>COVID-19 Crisis Activity</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499" y="1282362"/>
            <a:ext cx="8582025" cy="2506662"/>
          </a:xfrm>
        </p:spPr>
        <p:txBody>
          <a:bodyPr/>
          <a:lstStyle/>
          <a:p>
            <a:pPr lvl="1"/>
            <a:r>
              <a:rPr lang="en-US" sz="1400" b="1" dirty="0" smtClean="0"/>
              <a:t>Dialogue </a:t>
            </a:r>
            <a:r>
              <a:rPr lang="en-US" sz="1400" b="1" dirty="0"/>
              <a:t>with </a:t>
            </a:r>
            <a:r>
              <a:rPr lang="en-US" sz="1400" b="1" dirty="0" smtClean="0"/>
              <a:t>stakeholders </a:t>
            </a:r>
            <a:r>
              <a:rPr lang="en-US" sz="1400" b="1" dirty="0"/>
              <a:t>and COVID-19 </a:t>
            </a:r>
            <a:r>
              <a:rPr lang="en-US" sz="1400" b="1" dirty="0" smtClean="0"/>
              <a:t>Bulletins</a:t>
            </a:r>
          </a:p>
          <a:p>
            <a:pPr lvl="1"/>
            <a:r>
              <a:rPr lang="en-US" sz="1400" b="1" dirty="0"/>
              <a:t>Support for companies doing cross border </a:t>
            </a:r>
            <a:r>
              <a:rPr lang="en-US" sz="1400" b="1" dirty="0" smtClean="0"/>
              <a:t>manufacturing</a:t>
            </a:r>
            <a:endParaRPr lang="en-US" sz="1400" b="1" dirty="0"/>
          </a:p>
          <a:p>
            <a:pPr lvl="1"/>
            <a:r>
              <a:rPr lang="en-US" sz="1400" b="1" dirty="0" smtClean="0"/>
              <a:t>Support for Fundraising efforts</a:t>
            </a:r>
            <a:endParaRPr lang="en-US" b="1" dirty="0" smtClean="0"/>
          </a:p>
          <a:p>
            <a:pPr lvl="2"/>
            <a:r>
              <a:rPr lang="en-US" dirty="0"/>
              <a:t>Tijuana </a:t>
            </a:r>
            <a:r>
              <a:rPr lang="en-US" dirty="0" err="1"/>
              <a:t>Contigo</a:t>
            </a:r>
            <a:r>
              <a:rPr lang="en-US" dirty="0"/>
              <a:t> (</a:t>
            </a:r>
            <a:r>
              <a:rPr lang="en-US" dirty="0">
                <a:hlinkClick r:id="rId3"/>
              </a:rPr>
              <a:t>https://tijuanacontigo.com</a:t>
            </a:r>
            <a:r>
              <a:rPr lang="en-US" dirty="0" smtClean="0"/>
              <a:t>)</a:t>
            </a:r>
          </a:p>
          <a:p>
            <a:pPr lvl="3"/>
            <a:r>
              <a:rPr lang="en-US" dirty="0" err="1" smtClean="0"/>
              <a:t>Apoyemos</a:t>
            </a:r>
            <a:r>
              <a:rPr lang="en-US" dirty="0" smtClean="0"/>
              <a:t> a Tijuana (</a:t>
            </a:r>
            <a:r>
              <a:rPr lang="en-US" dirty="0" smtClean="0">
                <a:hlinkClick r:id="rId4"/>
              </a:rPr>
              <a:t>https://apoyemosatijuana.com</a:t>
            </a:r>
            <a:r>
              <a:rPr lang="en-US" dirty="0" smtClean="0"/>
              <a:t>)</a:t>
            </a:r>
          </a:p>
          <a:p>
            <a:pPr lvl="3"/>
            <a:r>
              <a:rPr lang="en-US" dirty="0" err="1" smtClean="0"/>
              <a:t>Fundación</a:t>
            </a:r>
            <a:r>
              <a:rPr lang="en-US" dirty="0" smtClean="0"/>
              <a:t> SIMNSA (through </a:t>
            </a:r>
            <a:r>
              <a:rPr lang="en-US" dirty="0" smtClean="0">
                <a:hlinkClick r:id="rId5"/>
              </a:rPr>
              <a:t>https://gofundme.com</a:t>
            </a:r>
            <a:r>
              <a:rPr lang="en-US" dirty="0" smtClean="0"/>
              <a:t>)</a:t>
            </a:r>
          </a:p>
          <a:p>
            <a:pPr lvl="1"/>
            <a:r>
              <a:rPr lang="en-US" sz="1400" b="1" dirty="0" smtClean="0"/>
              <a:t>Unusual stakeholder needs – Casa de </a:t>
            </a:r>
            <a:r>
              <a:rPr lang="en-US" sz="1400" b="1" dirty="0" err="1" smtClean="0"/>
              <a:t>los</a:t>
            </a:r>
            <a:r>
              <a:rPr lang="en-US" sz="1400" b="1" dirty="0" smtClean="0"/>
              <a:t> </a:t>
            </a:r>
            <a:r>
              <a:rPr lang="en-US" sz="1400" b="1" dirty="0" err="1" smtClean="0"/>
              <a:t>Pobres</a:t>
            </a:r>
            <a:r>
              <a:rPr lang="en-US" sz="1400" b="1" dirty="0" smtClean="0"/>
              <a:t> </a:t>
            </a:r>
          </a:p>
          <a:p>
            <a:pPr lvl="1"/>
            <a:endParaRPr lang="en-US" sz="1400" b="1" dirty="0" smtClean="0"/>
          </a:p>
          <a:p>
            <a:pPr lvl="2"/>
            <a:endParaRPr lang="en-US" sz="1400" b="1" dirty="0" smtClean="0"/>
          </a:p>
          <a:p>
            <a:pPr lvl="1"/>
            <a:endParaRPr lang="en-US" dirty="0"/>
          </a:p>
          <a:p>
            <a:pPr lvl="2"/>
            <a:endParaRPr lang="en-US" sz="1400" b="1" dirty="0"/>
          </a:p>
          <a:p>
            <a:endParaRPr lang="en-US" sz="1000" dirty="0"/>
          </a:p>
          <a:p>
            <a:endParaRPr lang="en-US" sz="1200" dirty="0"/>
          </a:p>
        </p:txBody>
      </p:sp>
    </p:spTree>
    <p:extLst>
      <p:ext uri="{BB962C8B-B14F-4D97-AF65-F5344CB8AC3E}">
        <p14:creationId xmlns:p14="http://schemas.microsoft.com/office/powerpoint/2010/main" val="4198398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23456"/>
            <a:ext cx="8581775" cy="517812"/>
          </a:xfrm>
        </p:spPr>
        <p:txBody>
          <a:bodyPr/>
          <a:lstStyle/>
          <a:p>
            <a:r>
              <a:rPr lang="en-US" dirty="0" smtClean="0"/>
              <a:t>COVID-19 Crisis Activity</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499" y="1356373"/>
            <a:ext cx="8582025" cy="2506662"/>
          </a:xfrm>
        </p:spPr>
        <p:txBody>
          <a:bodyPr/>
          <a:lstStyle/>
          <a:p>
            <a:pPr lvl="1"/>
            <a:r>
              <a:rPr lang="en-US" sz="1400" b="1" dirty="0"/>
              <a:t>Media </a:t>
            </a:r>
            <a:r>
              <a:rPr lang="en-US" sz="1400" b="1" dirty="0" smtClean="0"/>
              <a:t>interviews </a:t>
            </a:r>
            <a:r>
              <a:rPr lang="en-US" sz="1400" b="1" dirty="0"/>
              <a:t>and contributions </a:t>
            </a:r>
          </a:p>
          <a:p>
            <a:pPr lvl="1"/>
            <a:r>
              <a:rPr lang="en-US" sz="1400" b="1" dirty="0"/>
              <a:t>Border Summit Journalism Awards (part of Border </a:t>
            </a:r>
            <a:r>
              <a:rPr lang="en-US" sz="1400" b="1" dirty="0" smtClean="0"/>
              <a:t>Summit</a:t>
            </a:r>
            <a:r>
              <a:rPr lang="en-US" sz="1400" b="1" dirty="0"/>
              <a:t>)</a:t>
            </a:r>
            <a:endParaRPr lang="en-US" sz="1400" b="1" dirty="0" smtClean="0"/>
          </a:p>
          <a:p>
            <a:pPr lvl="1"/>
            <a:endParaRPr lang="en-US" sz="1400" b="1" dirty="0" smtClean="0"/>
          </a:p>
          <a:p>
            <a:pPr lvl="1"/>
            <a:endParaRPr lang="en-US" dirty="0"/>
          </a:p>
          <a:p>
            <a:pPr lvl="2"/>
            <a:endParaRPr lang="en-US" sz="1400" b="1" dirty="0"/>
          </a:p>
          <a:p>
            <a:endParaRPr lang="en-US" sz="1000" dirty="0"/>
          </a:p>
          <a:p>
            <a:endParaRPr lang="en-US" sz="1200" dirty="0"/>
          </a:p>
        </p:txBody>
      </p:sp>
    </p:spTree>
    <p:extLst>
      <p:ext uri="{BB962C8B-B14F-4D97-AF65-F5344CB8AC3E}">
        <p14:creationId xmlns:p14="http://schemas.microsoft.com/office/powerpoint/2010/main" val="1762138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4907B3-DEC9-B846-857E-B9E8764ACAF7}"/>
              </a:ext>
            </a:extLst>
          </p:cNvPr>
          <p:cNvSpPr>
            <a:spLocks noGrp="1"/>
          </p:cNvSpPr>
          <p:nvPr>
            <p:ph type="title"/>
          </p:nvPr>
        </p:nvSpPr>
        <p:spPr>
          <a:xfrm>
            <a:off x="265499" y="272973"/>
            <a:ext cx="4554537"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 xmlns:a16="http://schemas.microsoft.com/office/drawing/2014/main" id="{BAF1FF4F-4F77-8B40-A461-7CCCCEC476BD}"/>
              </a:ext>
            </a:extLst>
          </p:cNvPr>
          <p:cNvSpPr>
            <a:spLocks noGrp="1"/>
          </p:cNvSpPr>
          <p:nvPr>
            <p:ph type="subTitle" idx="1"/>
          </p:nvPr>
        </p:nvSpPr>
        <p:spPr>
          <a:xfrm>
            <a:off x="265499" y="1003917"/>
            <a:ext cx="8581775" cy="517812"/>
          </a:xfrm>
        </p:spPr>
        <p:txBody>
          <a:bodyPr/>
          <a:lstStyle/>
          <a:p>
            <a:r>
              <a:rPr lang="en-US" dirty="0" smtClean="0"/>
              <a:t>What could the Border look like after COVID-19?</a:t>
            </a:r>
            <a:endParaRPr lang="en-US" sz="1600" dirty="0"/>
          </a:p>
          <a:p>
            <a:endParaRPr lang="en-US" dirty="0"/>
          </a:p>
        </p:txBody>
      </p:sp>
      <p:sp>
        <p:nvSpPr>
          <p:cNvPr id="5" name="Text Placeholder 3">
            <a:extLst>
              <a:ext uri="{FF2B5EF4-FFF2-40B4-BE49-F238E27FC236}">
                <a16:creationId xmlns="" xmlns:a16="http://schemas.microsoft.com/office/drawing/2014/main" id="{3B23DA31-FF8D-3B47-A894-E9DDC5E21914}"/>
              </a:ext>
            </a:extLst>
          </p:cNvPr>
          <p:cNvSpPr>
            <a:spLocks noGrp="1"/>
          </p:cNvSpPr>
          <p:nvPr>
            <p:ph type="body" idx="13"/>
          </p:nvPr>
        </p:nvSpPr>
        <p:spPr>
          <a:xfrm>
            <a:off x="265499" y="1496048"/>
            <a:ext cx="8582025" cy="2506662"/>
          </a:xfrm>
        </p:spPr>
        <p:txBody>
          <a:bodyPr/>
          <a:lstStyle/>
          <a:p>
            <a:pPr lvl="1"/>
            <a:r>
              <a:rPr lang="en-US" sz="1400" b="1" dirty="0" smtClean="0"/>
              <a:t>2 Dimensions</a:t>
            </a:r>
          </a:p>
          <a:p>
            <a:pPr lvl="2"/>
            <a:r>
              <a:rPr lang="en-US" sz="1400" dirty="0" smtClean="0"/>
              <a:t>Passenger vehicles and pedestrians</a:t>
            </a:r>
          </a:p>
          <a:p>
            <a:pPr lvl="2"/>
            <a:r>
              <a:rPr lang="en-US" sz="1400" dirty="0" smtClean="0"/>
              <a:t>Cargo and supply chains</a:t>
            </a:r>
          </a:p>
          <a:p>
            <a:pPr lvl="1"/>
            <a:r>
              <a:rPr lang="en-US" sz="1400" b="1" dirty="0" smtClean="0"/>
              <a:t>Awareness and Advocacy </a:t>
            </a:r>
            <a:endParaRPr lang="en-US" sz="1400" b="1" dirty="0" smtClean="0"/>
          </a:p>
          <a:p>
            <a:pPr lvl="1"/>
            <a:endParaRPr lang="en-US" sz="1400" b="1" dirty="0"/>
          </a:p>
          <a:p>
            <a:pPr lvl="1"/>
            <a:endParaRPr lang="en-US" sz="1400" b="1" dirty="0"/>
          </a:p>
          <a:p>
            <a:pPr lvl="1"/>
            <a:endParaRPr lang="en-US" sz="1400" b="1" dirty="0"/>
          </a:p>
          <a:p>
            <a:pPr lvl="2"/>
            <a:endParaRPr lang="en-US" sz="1400" dirty="0"/>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3079529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07B3-DEC9-B846-857E-B9E8764ACAF7}"/>
              </a:ext>
            </a:extLst>
          </p:cNvPr>
          <p:cNvSpPr>
            <a:spLocks noGrp="1"/>
          </p:cNvSpPr>
          <p:nvPr>
            <p:ph type="title"/>
          </p:nvPr>
        </p:nvSpPr>
        <p:spPr>
          <a:xfrm>
            <a:off x="265499" y="272973"/>
            <a:ext cx="4413860"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a16="http://schemas.microsoft.com/office/drawing/2014/main" xmlns="" id="{BAF1FF4F-4F77-8B40-A461-7CCCCEC476BD}"/>
              </a:ext>
            </a:extLst>
          </p:cNvPr>
          <p:cNvSpPr>
            <a:spLocks noGrp="1"/>
          </p:cNvSpPr>
          <p:nvPr>
            <p:ph type="subTitle" idx="1"/>
          </p:nvPr>
        </p:nvSpPr>
        <p:spPr>
          <a:xfrm>
            <a:off x="265499" y="1003917"/>
            <a:ext cx="8581775" cy="517812"/>
          </a:xfrm>
        </p:spPr>
        <p:txBody>
          <a:bodyPr/>
          <a:lstStyle/>
          <a:p>
            <a:r>
              <a:rPr lang="en-US" sz="1600" dirty="0"/>
              <a:t>What could </a:t>
            </a:r>
            <a:r>
              <a:rPr lang="en-US" sz="1600" dirty="0" smtClean="0"/>
              <a:t>the </a:t>
            </a:r>
            <a:r>
              <a:rPr lang="en-US" sz="1600" dirty="0"/>
              <a:t>Border look like after COVID-19?</a:t>
            </a:r>
            <a:endParaRPr lang="en-US" sz="14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484637" y="1440507"/>
            <a:ext cx="8582025" cy="2506662"/>
          </a:xfrm>
        </p:spPr>
        <p:txBody>
          <a:bodyPr/>
          <a:lstStyle/>
          <a:p>
            <a:pPr lvl="1"/>
            <a:r>
              <a:rPr lang="en-US" sz="1600" b="1" dirty="0" smtClean="0"/>
              <a:t>Passenger vehicles (POVs) and pedestrians</a:t>
            </a:r>
          </a:p>
          <a:p>
            <a:pPr lvl="2"/>
            <a:r>
              <a:rPr lang="en-US" sz="1400" dirty="0" smtClean="0"/>
              <a:t>Current restrictions in place until May </a:t>
            </a:r>
            <a:r>
              <a:rPr lang="en-US" sz="1400" dirty="0" smtClean="0"/>
              <a:t>21st</a:t>
            </a:r>
            <a:r>
              <a:rPr lang="en-US" sz="1400" dirty="0" smtClean="0"/>
              <a:t>.</a:t>
            </a:r>
            <a:endParaRPr lang="en-US" sz="1400" dirty="0" smtClean="0"/>
          </a:p>
          <a:p>
            <a:pPr lvl="2"/>
            <a:r>
              <a:rPr lang="en-US" sz="1400" dirty="0" smtClean="0"/>
              <a:t>It is difficult to know when restrictions will be lifted.</a:t>
            </a:r>
          </a:p>
          <a:p>
            <a:pPr lvl="3"/>
            <a:r>
              <a:rPr lang="en-US" dirty="0" smtClean="0"/>
              <a:t>The flattening of the curve</a:t>
            </a:r>
            <a:r>
              <a:rPr lang="en-US" dirty="0" smtClean="0"/>
              <a:t> </a:t>
            </a:r>
            <a:r>
              <a:rPr lang="en-US" dirty="0" smtClean="0"/>
              <a:t>in the U.S. as well as in Mexico may not </a:t>
            </a:r>
            <a:r>
              <a:rPr lang="en-US" dirty="0" smtClean="0"/>
              <a:t>be enough.</a:t>
            </a:r>
            <a:endParaRPr lang="en-US" dirty="0"/>
          </a:p>
          <a:p>
            <a:pPr lvl="3"/>
            <a:r>
              <a:rPr lang="en-US" dirty="0" smtClean="0"/>
              <a:t>The second </a:t>
            </a:r>
            <a:r>
              <a:rPr lang="en-US" dirty="0" smtClean="0"/>
              <a:t>wave</a:t>
            </a:r>
            <a:r>
              <a:rPr lang="en-US" dirty="0" smtClean="0"/>
              <a:t> </a:t>
            </a:r>
            <a:r>
              <a:rPr lang="en-US" dirty="0" smtClean="0"/>
              <a:t>of the virus may come in the fall or winter.</a:t>
            </a:r>
          </a:p>
          <a:p>
            <a:pPr lvl="3"/>
            <a:r>
              <a:rPr lang="en-US" dirty="0" smtClean="0"/>
              <a:t>The electoral cycle in the United States is highlighting health and </a:t>
            </a:r>
            <a:r>
              <a:rPr lang="en-US" dirty="0" smtClean="0"/>
              <a:t>immigration </a:t>
            </a:r>
            <a:r>
              <a:rPr lang="en-US" dirty="0" smtClean="0"/>
              <a:t>issues.</a:t>
            </a:r>
            <a:endParaRPr lang="en-US" sz="1400" b="1" dirty="0" smtClean="0"/>
          </a:p>
          <a:p>
            <a:pPr lvl="2"/>
            <a:endParaRPr lang="en-US" sz="1400" b="1" dirty="0" smtClean="0"/>
          </a:p>
          <a:p>
            <a:pPr lvl="2"/>
            <a:endParaRPr lang="en-US" sz="1600" b="1" dirty="0"/>
          </a:p>
          <a:p>
            <a:pPr lvl="1"/>
            <a:endParaRPr lang="en-US" sz="1400" b="1" dirty="0"/>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13442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07B3-DEC9-B846-857E-B9E8764ACAF7}"/>
              </a:ext>
            </a:extLst>
          </p:cNvPr>
          <p:cNvSpPr>
            <a:spLocks noGrp="1"/>
          </p:cNvSpPr>
          <p:nvPr>
            <p:ph type="title"/>
          </p:nvPr>
        </p:nvSpPr>
        <p:spPr>
          <a:xfrm>
            <a:off x="265499" y="272973"/>
            <a:ext cx="4413860"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a16="http://schemas.microsoft.com/office/drawing/2014/main" xmlns="" id="{BAF1FF4F-4F77-8B40-A461-7CCCCEC476BD}"/>
              </a:ext>
            </a:extLst>
          </p:cNvPr>
          <p:cNvSpPr>
            <a:spLocks noGrp="1"/>
          </p:cNvSpPr>
          <p:nvPr>
            <p:ph type="subTitle" idx="1"/>
          </p:nvPr>
        </p:nvSpPr>
        <p:spPr>
          <a:xfrm>
            <a:off x="265499" y="1003917"/>
            <a:ext cx="8581775" cy="517812"/>
          </a:xfrm>
        </p:spPr>
        <p:txBody>
          <a:bodyPr/>
          <a:lstStyle/>
          <a:p>
            <a:r>
              <a:rPr lang="en-US" sz="1600" dirty="0"/>
              <a:t>What could </a:t>
            </a:r>
            <a:r>
              <a:rPr lang="en-US" sz="1600" dirty="0" smtClean="0"/>
              <a:t>the </a:t>
            </a:r>
            <a:r>
              <a:rPr lang="en-US" sz="1600" dirty="0"/>
              <a:t>Border look like after COVID-19?</a:t>
            </a:r>
            <a:endParaRPr lang="en-US" sz="14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458636" y="1521729"/>
            <a:ext cx="8582025" cy="2506662"/>
          </a:xfrm>
        </p:spPr>
        <p:txBody>
          <a:bodyPr/>
          <a:lstStyle/>
          <a:p>
            <a:pPr lvl="1"/>
            <a:r>
              <a:rPr lang="en-US" sz="1600" b="1" dirty="0" smtClean="0"/>
              <a:t>POV and pedestrians, cont.</a:t>
            </a:r>
          </a:p>
          <a:p>
            <a:pPr lvl="3"/>
            <a:r>
              <a:rPr lang="en-US" dirty="0" smtClean="0"/>
              <a:t>Mexico’s timing.</a:t>
            </a:r>
            <a:endParaRPr lang="en-US" dirty="0" smtClean="0"/>
          </a:p>
          <a:p>
            <a:pPr lvl="3"/>
            <a:r>
              <a:rPr lang="en-US" dirty="0" smtClean="0">
                <a:solidFill>
                  <a:schemeClr val="tx1"/>
                </a:solidFill>
              </a:rPr>
              <a:t>Monitoring challenges for Mexico.</a:t>
            </a:r>
          </a:p>
          <a:p>
            <a:pPr lvl="3"/>
            <a:r>
              <a:rPr lang="en-US" dirty="0"/>
              <a:t>R</a:t>
            </a:r>
            <a:r>
              <a:rPr lang="en-US" dirty="0" smtClean="0"/>
              <a:t>isk aversion.</a:t>
            </a:r>
          </a:p>
          <a:p>
            <a:pPr lvl="2"/>
            <a:endParaRPr lang="en-US" sz="1400" b="1" dirty="0" smtClean="0"/>
          </a:p>
          <a:p>
            <a:pPr lvl="3"/>
            <a:endParaRPr lang="en-US" sz="1600" b="1" dirty="0" smtClean="0"/>
          </a:p>
          <a:p>
            <a:pPr lvl="2"/>
            <a:endParaRPr lang="en-US" sz="1400" b="1" dirty="0" smtClean="0"/>
          </a:p>
          <a:p>
            <a:pPr lvl="2"/>
            <a:endParaRPr lang="en-US" sz="1600" b="1" dirty="0"/>
          </a:p>
          <a:p>
            <a:pPr lvl="1"/>
            <a:endParaRPr lang="en-US" sz="1400" b="1" dirty="0"/>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294337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907B3-DEC9-B846-857E-B9E8764ACAF7}"/>
              </a:ext>
            </a:extLst>
          </p:cNvPr>
          <p:cNvSpPr>
            <a:spLocks noGrp="1"/>
          </p:cNvSpPr>
          <p:nvPr>
            <p:ph type="title"/>
          </p:nvPr>
        </p:nvSpPr>
        <p:spPr>
          <a:xfrm>
            <a:off x="265499" y="272973"/>
            <a:ext cx="4413860" cy="443909"/>
          </a:xfrm>
        </p:spPr>
        <p:txBody>
          <a:bodyPr/>
          <a:lstStyle/>
          <a:p>
            <a:r>
              <a:rPr lang="en-US" dirty="0">
                <a:solidFill>
                  <a:schemeClr val="bg1"/>
                </a:solidFill>
              </a:rPr>
              <a:t>Stakeholders Working Committee Meeting</a:t>
            </a:r>
          </a:p>
        </p:txBody>
      </p:sp>
      <p:sp>
        <p:nvSpPr>
          <p:cNvPr id="3" name="Subtitle 2">
            <a:extLst>
              <a:ext uri="{FF2B5EF4-FFF2-40B4-BE49-F238E27FC236}">
                <a16:creationId xmlns:a16="http://schemas.microsoft.com/office/drawing/2014/main" xmlns="" id="{BAF1FF4F-4F77-8B40-A461-7CCCCEC476BD}"/>
              </a:ext>
            </a:extLst>
          </p:cNvPr>
          <p:cNvSpPr>
            <a:spLocks noGrp="1"/>
          </p:cNvSpPr>
          <p:nvPr>
            <p:ph type="subTitle" idx="1"/>
          </p:nvPr>
        </p:nvSpPr>
        <p:spPr>
          <a:xfrm>
            <a:off x="265499" y="1003917"/>
            <a:ext cx="8581775" cy="517812"/>
          </a:xfrm>
        </p:spPr>
        <p:txBody>
          <a:bodyPr/>
          <a:lstStyle/>
          <a:p>
            <a:r>
              <a:rPr lang="en-US" sz="1600" dirty="0"/>
              <a:t>What could </a:t>
            </a:r>
            <a:r>
              <a:rPr lang="en-US" sz="1600" dirty="0" smtClean="0"/>
              <a:t>the </a:t>
            </a:r>
            <a:r>
              <a:rPr lang="en-US" sz="1600" dirty="0"/>
              <a:t>Border look like after COVID-19?</a:t>
            </a:r>
            <a:endParaRPr lang="en-US" sz="1400" dirty="0"/>
          </a:p>
          <a:p>
            <a:endParaRPr lang="en-US" sz="1600" dirty="0"/>
          </a:p>
          <a:p>
            <a:endParaRPr lang="en-US" dirty="0"/>
          </a:p>
        </p:txBody>
      </p:sp>
      <p:sp>
        <p:nvSpPr>
          <p:cNvPr id="5" name="Text Placeholder 3">
            <a:extLst>
              <a:ext uri="{FF2B5EF4-FFF2-40B4-BE49-F238E27FC236}">
                <a16:creationId xmlns:a16="http://schemas.microsoft.com/office/drawing/2014/main" xmlns="" id="{3B23DA31-FF8D-3B47-A894-E9DDC5E21914}"/>
              </a:ext>
            </a:extLst>
          </p:cNvPr>
          <p:cNvSpPr>
            <a:spLocks noGrp="1"/>
          </p:cNvSpPr>
          <p:nvPr>
            <p:ph type="body" idx="13"/>
          </p:nvPr>
        </p:nvSpPr>
        <p:spPr>
          <a:xfrm>
            <a:off x="441301" y="1521729"/>
            <a:ext cx="8582025" cy="2506662"/>
          </a:xfrm>
        </p:spPr>
        <p:txBody>
          <a:bodyPr/>
          <a:lstStyle/>
          <a:p>
            <a:pPr lvl="1"/>
            <a:r>
              <a:rPr lang="en-US" sz="1600" b="1" dirty="0"/>
              <a:t>POV and pedestrians, cont</a:t>
            </a:r>
            <a:r>
              <a:rPr lang="en-US" sz="1600" b="1" dirty="0" smtClean="0"/>
              <a:t>.</a:t>
            </a:r>
          </a:p>
          <a:p>
            <a:pPr lvl="2"/>
            <a:r>
              <a:rPr lang="en-US" sz="1600" b="1" dirty="0" smtClean="0"/>
              <a:t>What would NOT be surprising:</a:t>
            </a:r>
          </a:p>
          <a:p>
            <a:pPr lvl="3"/>
            <a:r>
              <a:rPr lang="en-US" sz="1400" dirty="0" smtClean="0"/>
              <a:t>Customs and Border Protection (CBP) processes </a:t>
            </a:r>
            <a:r>
              <a:rPr lang="en-US" sz="1400" dirty="0" smtClean="0"/>
              <a:t>will put more emphasis on security – public health will be paramount. </a:t>
            </a:r>
          </a:p>
          <a:p>
            <a:pPr lvl="3"/>
            <a:r>
              <a:rPr lang="en-US" sz="1400" dirty="0" smtClean="0"/>
              <a:t>CBP will </a:t>
            </a:r>
            <a:r>
              <a:rPr lang="en-US" sz="1400" dirty="0" smtClean="0"/>
              <a:t>strengthen its connection with Health and Human Services.</a:t>
            </a:r>
            <a:endParaRPr lang="en-US" sz="1400" b="1" dirty="0" smtClean="0"/>
          </a:p>
          <a:p>
            <a:pPr lvl="3"/>
            <a:endParaRPr lang="en-US" sz="1600" b="1" dirty="0" smtClean="0"/>
          </a:p>
          <a:p>
            <a:pPr lvl="2"/>
            <a:endParaRPr lang="en-US" sz="1400" b="1" dirty="0" smtClean="0"/>
          </a:p>
          <a:p>
            <a:pPr lvl="2"/>
            <a:endParaRPr lang="en-US" sz="1600" b="1" dirty="0"/>
          </a:p>
          <a:p>
            <a:pPr lvl="1"/>
            <a:endParaRPr lang="en-US" sz="1400" b="1" dirty="0"/>
          </a:p>
          <a:p>
            <a:pPr lvl="1"/>
            <a:endParaRPr lang="en-US" sz="1400" b="1" dirty="0"/>
          </a:p>
          <a:p>
            <a:endParaRPr lang="en-US" sz="1000" dirty="0"/>
          </a:p>
          <a:p>
            <a:endParaRPr lang="en-US" sz="1200" dirty="0"/>
          </a:p>
        </p:txBody>
      </p:sp>
    </p:spTree>
    <p:extLst>
      <p:ext uri="{BB962C8B-B14F-4D97-AF65-F5344CB8AC3E}">
        <p14:creationId xmlns:p14="http://schemas.microsoft.com/office/powerpoint/2010/main" val="3833530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10869</TotalTime>
  <Words>1815</Words>
  <Application>Microsoft Office PowerPoint</Application>
  <PresentationFormat>On-screen Show (16:9)</PresentationFormat>
  <Paragraphs>268</Paragraphs>
  <Slides>27</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Simple Light</vt:lpstr>
      <vt:lpstr>PowerPoint Presentation</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lpstr>Stakeholders Working Committee Meeting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Gustavo De La Fuente</dc:creator>
  <cp:lastModifiedBy>Gustavo De La Fuente</cp:lastModifiedBy>
  <cp:revision>238</cp:revision>
  <cp:lastPrinted>2020-05-07T02:44:57Z</cp:lastPrinted>
  <dcterms:modified xsi:type="dcterms:W3CDTF">2020-05-07T20:59:31Z</dcterms:modified>
</cp:coreProperties>
</file>